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6" r:id="rId1"/>
  </p:sldMasterIdLst>
  <p:notesMasterIdLst>
    <p:notesMasterId r:id="rId29"/>
  </p:notesMasterIdLst>
  <p:sldIdLst>
    <p:sldId id="476" r:id="rId2"/>
    <p:sldId id="474" r:id="rId3"/>
    <p:sldId id="311" r:id="rId4"/>
    <p:sldId id="271" r:id="rId5"/>
    <p:sldId id="478" r:id="rId6"/>
    <p:sldId id="319" r:id="rId7"/>
    <p:sldId id="471" r:id="rId8"/>
    <p:sldId id="268" r:id="rId9"/>
    <p:sldId id="459" r:id="rId10"/>
    <p:sldId id="461" r:id="rId11"/>
    <p:sldId id="479" r:id="rId12"/>
    <p:sldId id="458" r:id="rId13"/>
    <p:sldId id="467" r:id="rId14"/>
    <p:sldId id="466" r:id="rId15"/>
    <p:sldId id="455" r:id="rId16"/>
    <p:sldId id="457" r:id="rId17"/>
    <p:sldId id="445" r:id="rId18"/>
    <p:sldId id="469" r:id="rId19"/>
    <p:sldId id="453" r:id="rId20"/>
    <p:sldId id="327" r:id="rId21"/>
    <p:sldId id="470" r:id="rId22"/>
    <p:sldId id="472" r:id="rId23"/>
    <p:sldId id="473" r:id="rId24"/>
    <p:sldId id="468" r:id="rId25"/>
    <p:sldId id="326" r:id="rId26"/>
    <p:sldId id="325" r:id="rId27"/>
    <p:sldId id="32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86"/>
    <p:restoredTop sz="91476"/>
  </p:normalViewPr>
  <p:slideViewPr>
    <p:cSldViewPr snapToGrid="0" snapToObjects="1">
      <p:cViewPr varScale="1">
        <p:scale>
          <a:sx n="89" d="100"/>
          <a:sy n="89" d="100"/>
        </p:scale>
        <p:origin x="192" y="632"/>
      </p:cViewPr>
      <p:guideLst/>
    </p:cSldViewPr>
  </p:slideViewPr>
  <p:notesTextViewPr>
    <p:cViewPr>
      <p:scale>
        <a:sx n="1" d="1"/>
        <a:sy n="1" d="1"/>
      </p:scale>
      <p:origin x="0" y="0"/>
    </p:cViewPr>
  </p:notesTextViewPr>
  <p:notesViewPr>
    <p:cSldViewPr snapToGrid="0" snapToObjects="1">
      <p:cViewPr>
        <p:scale>
          <a:sx n="170" d="100"/>
          <a:sy n="170" d="100"/>
        </p:scale>
        <p:origin x="1536" y="-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1986</c:v>
                </c:pt>
              </c:strCache>
            </c:strRef>
          </c:tx>
          <c:spPr>
            <a:solidFill>
              <a:schemeClr val="accent1">
                <a:alpha val="85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Intimate Partner Violence</c:v>
                </c:pt>
              </c:strCache>
            </c:strRef>
          </c:cat>
          <c:val>
            <c:numRef>
              <c:f>Sheet1!$B$2</c:f>
              <c:numCache>
                <c:formatCode>General</c:formatCode>
                <c:ptCount val="1"/>
                <c:pt idx="0">
                  <c:v>1100925</c:v>
                </c:pt>
              </c:numCache>
            </c:numRef>
          </c:val>
          <c:extLst>
            <c:ext xmlns:c16="http://schemas.microsoft.com/office/drawing/2014/chart" uri="{C3380CC4-5D6E-409C-BE32-E72D297353CC}">
              <c16:uniqueId val="{00000000-2538-0A4D-937E-CD8D672EA4AC}"/>
            </c:ext>
          </c:extLst>
        </c:ser>
        <c:ser>
          <c:idx val="1"/>
          <c:order val="1"/>
          <c:tx>
            <c:strRef>
              <c:f>Sheet1!$C$1</c:f>
              <c:strCache>
                <c:ptCount val="1"/>
                <c:pt idx="0">
                  <c:v>2016</c:v>
                </c:pt>
              </c:strCache>
            </c:strRef>
          </c:tx>
          <c:spPr>
            <a:solidFill>
              <a:schemeClr val="accent2">
                <a:alpha val="85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Intimate Partner Violence</c:v>
                </c:pt>
              </c:strCache>
            </c:strRef>
          </c:cat>
          <c:val>
            <c:numRef>
              <c:f>Sheet1!$C$2</c:f>
              <c:numCache>
                <c:formatCode>General</c:formatCode>
                <c:ptCount val="1"/>
                <c:pt idx="0">
                  <c:v>2554170</c:v>
                </c:pt>
              </c:numCache>
            </c:numRef>
          </c:val>
          <c:extLst>
            <c:ext xmlns:c16="http://schemas.microsoft.com/office/drawing/2014/chart" uri="{C3380CC4-5D6E-409C-BE32-E72D297353CC}">
              <c16:uniqueId val="{00000001-2538-0A4D-937E-CD8D672EA4AC}"/>
            </c:ext>
          </c:extLst>
        </c:ser>
        <c:ser>
          <c:idx val="2"/>
          <c:order val="2"/>
          <c:tx>
            <c:strRef>
              <c:f>Sheet1!$D$1</c:f>
              <c:strCache>
                <c:ptCount val="1"/>
                <c:pt idx="0">
                  <c:v>2025</c:v>
                </c:pt>
              </c:strCache>
            </c:strRef>
          </c:tx>
          <c:spPr>
            <a:solidFill>
              <a:schemeClr val="accent3">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3">
                  <a:alpha val="85000"/>
                </a:schemeClr>
              </a:solidFill>
              <a:ln w="9525" cap="flat" cmpd="sng" algn="ctr">
                <a:solidFill>
                  <a:schemeClr val="tx1"/>
                </a:solidFill>
                <a:round/>
              </a:ln>
              <a:effectLst/>
            </c:spPr>
            <c:extLst>
              <c:ext xmlns:c16="http://schemas.microsoft.com/office/drawing/2014/chart" uri="{C3380CC4-5D6E-409C-BE32-E72D297353CC}">
                <c16:uniqueId val="{00000000-06F9-3249-BD5C-FE5A2AACD0C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Intimate Partner Violence</c:v>
                </c:pt>
              </c:strCache>
            </c:strRef>
          </c:cat>
          <c:val>
            <c:numRef>
              <c:f>Sheet1!$D$2</c:f>
              <c:numCache>
                <c:formatCode>General</c:formatCode>
                <c:ptCount val="1"/>
                <c:pt idx="0">
                  <c:v>3414000</c:v>
                </c:pt>
              </c:numCache>
            </c:numRef>
          </c:val>
          <c:extLst>
            <c:ext xmlns:c16="http://schemas.microsoft.com/office/drawing/2014/chart" uri="{C3380CC4-5D6E-409C-BE32-E72D297353CC}">
              <c16:uniqueId val="{00000000-E69A-B24F-BE5A-4B4B9BB0AA03}"/>
            </c:ext>
          </c:extLst>
        </c:ser>
        <c:ser>
          <c:idx val="3"/>
          <c:order val="3"/>
          <c:tx>
            <c:strRef>
              <c:f>Sheet1!$E$1</c:f>
              <c:strCache>
                <c:ptCount val="1"/>
                <c:pt idx="0">
                  <c:v>2046</c:v>
                </c:pt>
              </c:strCache>
            </c:strRef>
          </c:tx>
          <c:spPr>
            <a:solidFill>
              <a:schemeClr val="accent4">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4">
                  <a:alpha val="85000"/>
                </a:schemeClr>
              </a:solidFill>
              <a:ln w="9525" cap="flat" cmpd="sng" algn="ctr">
                <a:solidFill>
                  <a:schemeClr val="tx1"/>
                </a:solidFill>
                <a:round/>
              </a:ln>
              <a:effectLst/>
            </c:spPr>
            <c:extLst>
              <c:ext xmlns:c16="http://schemas.microsoft.com/office/drawing/2014/chart" uri="{C3380CC4-5D6E-409C-BE32-E72D297353CC}">
                <c16:uniqueId val="{00000003-693F-904C-AA8B-06F17390002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Intimate Partner Violence</c:v>
                </c:pt>
              </c:strCache>
            </c:strRef>
          </c:cat>
          <c:val>
            <c:numRef>
              <c:f>Sheet1!$E$2</c:f>
              <c:numCache>
                <c:formatCode>General</c:formatCode>
                <c:ptCount val="1"/>
                <c:pt idx="0">
                  <c:v>7912000</c:v>
                </c:pt>
              </c:numCache>
            </c:numRef>
          </c:val>
          <c:extLst>
            <c:ext xmlns:c16="http://schemas.microsoft.com/office/drawing/2014/chart" uri="{C3380CC4-5D6E-409C-BE32-E72D297353CC}">
              <c16:uniqueId val="{00000002-693F-904C-AA8B-06F173900029}"/>
            </c:ext>
          </c:extLst>
        </c:ser>
        <c:dLbls>
          <c:dLblPos val="inEnd"/>
          <c:showLegendKey val="0"/>
          <c:showVal val="1"/>
          <c:showCatName val="0"/>
          <c:showSerName val="0"/>
          <c:showPercent val="0"/>
          <c:showBubbleSize val="0"/>
        </c:dLbls>
        <c:gapWidth val="65"/>
        <c:axId val="642544688"/>
        <c:axId val="896130688"/>
      </c:barChart>
      <c:catAx>
        <c:axId val="6425446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96130688"/>
        <c:crossesAt val="0"/>
        <c:auto val="1"/>
        <c:lblAlgn val="ctr"/>
        <c:lblOffset val="100"/>
        <c:noMultiLvlLbl val="0"/>
      </c:catAx>
      <c:valAx>
        <c:axId val="896130688"/>
        <c:scaling>
          <c:orientation val="minMax"/>
          <c:min val="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42544688"/>
        <c:crosses val="autoZero"/>
        <c:crossBetween val="between"/>
        <c:majorUnit val="100000"/>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49570566239997"/>
          <c:y val="3.9187108263351783E-2"/>
          <c:w val="0.85002131216580101"/>
          <c:h val="0.41319814103315272"/>
        </c:manualLayout>
      </c:layout>
      <c:barChart>
        <c:barDir val="col"/>
        <c:grouping val="clustered"/>
        <c:varyColors val="0"/>
        <c:ser>
          <c:idx val="0"/>
          <c:order val="0"/>
          <c:tx>
            <c:strRef>
              <c:f>Sheet1!$B$1</c:f>
              <c:strCache>
                <c:ptCount val="1"/>
                <c:pt idx="0">
                  <c:v>Burns Food</c:v>
                </c:pt>
              </c:strCache>
            </c:strRef>
          </c:tx>
          <c:spPr>
            <a:solidFill>
              <a:schemeClr val="accent1"/>
            </a:solidFill>
            <a:ln>
              <a:noFill/>
            </a:ln>
            <a:effectLst/>
          </c:spPr>
          <c:invertIfNegative val="0"/>
          <c:cat>
            <c:numRef>
              <c:f>Sheet1!$A$2:$A$3</c:f>
              <c:numCache>
                <c:formatCode>General</c:formatCode>
                <c:ptCount val="2"/>
                <c:pt idx="0">
                  <c:v>2016</c:v>
                </c:pt>
                <c:pt idx="1">
                  <c:v>2025</c:v>
                </c:pt>
              </c:numCache>
            </c:numRef>
          </c:cat>
          <c:val>
            <c:numRef>
              <c:f>Sheet1!$B$2:$B$3</c:f>
              <c:numCache>
                <c:formatCode>General</c:formatCode>
                <c:ptCount val="2"/>
                <c:pt idx="0">
                  <c:v>33.700000000000003</c:v>
                </c:pt>
                <c:pt idx="1">
                  <c:v>18.5</c:v>
                </c:pt>
              </c:numCache>
            </c:numRef>
          </c:val>
          <c:extLst>
            <c:ext xmlns:c16="http://schemas.microsoft.com/office/drawing/2014/chart" uri="{C3380CC4-5D6E-409C-BE32-E72D297353CC}">
              <c16:uniqueId val="{00000000-C7BB-5249-A841-F945255CA8DD}"/>
            </c:ext>
          </c:extLst>
        </c:ser>
        <c:ser>
          <c:idx val="1"/>
          <c:order val="1"/>
          <c:tx>
            <c:strRef>
              <c:f>Sheet1!$C$1</c:f>
              <c:strCache>
                <c:ptCount val="1"/>
                <c:pt idx="0">
                  <c:v>Argues with him</c:v>
                </c:pt>
              </c:strCache>
            </c:strRef>
          </c:tx>
          <c:spPr>
            <a:solidFill>
              <a:schemeClr val="accent2"/>
            </a:solidFill>
            <a:ln>
              <a:noFill/>
            </a:ln>
            <a:effectLst/>
          </c:spPr>
          <c:invertIfNegative val="0"/>
          <c:cat>
            <c:numRef>
              <c:f>Sheet1!$A$2:$A$3</c:f>
              <c:numCache>
                <c:formatCode>General</c:formatCode>
                <c:ptCount val="2"/>
                <c:pt idx="0">
                  <c:v>2016</c:v>
                </c:pt>
                <c:pt idx="1">
                  <c:v>2025</c:v>
                </c:pt>
              </c:numCache>
            </c:numRef>
          </c:cat>
          <c:val>
            <c:numRef>
              <c:f>Sheet1!$C$2:$C$3</c:f>
              <c:numCache>
                <c:formatCode>General</c:formatCode>
                <c:ptCount val="2"/>
                <c:pt idx="0">
                  <c:v>43.1</c:v>
                </c:pt>
                <c:pt idx="1">
                  <c:v>47.6</c:v>
                </c:pt>
              </c:numCache>
            </c:numRef>
          </c:val>
          <c:extLst>
            <c:ext xmlns:c16="http://schemas.microsoft.com/office/drawing/2014/chart" uri="{C3380CC4-5D6E-409C-BE32-E72D297353CC}">
              <c16:uniqueId val="{00000001-C7BB-5249-A841-F945255CA8DD}"/>
            </c:ext>
          </c:extLst>
        </c:ser>
        <c:ser>
          <c:idx val="2"/>
          <c:order val="2"/>
          <c:tx>
            <c:strRef>
              <c:f>Sheet1!$D$1</c:f>
              <c:strCache>
                <c:ptCount val="1"/>
                <c:pt idx="0">
                  <c:v>Goes out without telling him</c:v>
                </c:pt>
              </c:strCache>
            </c:strRef>
          </c:tx>
          <c:spPr>
            <a:solidFill>
              <a:schemeClr val="accent3"/>
            </a:solidFill>
            <a:ln>
              <a:noFill/>
            </a:ln>
            <a:effectLst/>
          </c:spPr>
          <c:invertIfNegative val="0"/>
          <c:cat>
            <c:numRef>
              <c:f>Sheet1!$A$2:$A$3</c:f>
              <c:numCache>
                <c:formatCode>General</c:formatCode>
                <c:ptCount val="2"/>
                <c:pt idx="0">
                  <c:v>2016</c:v>
                </c:pt>
                <c:pt idx="1">
                  <c:v>2025</c:v>
                </c:pt>
              </c:numCache>
            </c:numRef>
          </c:cat>
          <c:val>
            <c:numRef>
              <c:f>Sheet1!$D$2:$D$3</c:f>
              <c:numCache>
                <c:formatCode>General</c:formatCode>
                <c:ptCount val="2"/>
                <c:pt idx="0">
                  <c:v>52.7</c:v>
                </c:pt>
                <c:pt idx="1">
                  <c:v>49.7</c:v>
                </c:pt>
              </c:numCache>
            </c:numRef>
          </c:val>
          <c:extLst>
            <c:ext xmlns:c16="http://schemas.microsoft.com/office/drawing/2014/chart" uri="{C3380CC4-5D6E-409C-BE32-E72D297353CC}">
              <c16:uniqueId val="{00000002-C7BB-5249-A841-F945255CA8DD}"/>
            </c:ext>
          </c:extLst>
        </c:ser>
        <c:ser>
          <c:idx val="3"/>
          <c:order val="3"/>
          <c:tx>
            <c:strRef>
              <c:f>Sheet1!$E$1</c:f>
              <c:strCache>
                <c:ptCount val="1"/>
                <c:pt idx="0">
                  <c:v>Neglects the children</c:v>
                </c:pt>
              </c:strCache>
            </c:strRef>
          </c:tx>
          <c:spPr>
            <a:solidFill>
              <a:schemeClr val="accent4"/>
            </a:solidFill>
            <a:ln>
              <a:noFill/>
            </a:ln>
            <a:effectLst/>
          </c:spPr>
          <c:invertIfNegative val="0"/>
          <c:cat>
            <c:numRef>
              <c:f>Sheet1!$A$2:$A$3</c:f>
              <c:numCache>
                <c:formatCode>General</c:formatCode>
                <c:ptCount val="2"/>
                <c:pt idx="0">
                  <c:v>2016</c:v>
                </c:pt>
                <c:pt idx="1">
                  <c:v>2025</c:v>
                </c:pt>
              </c:numCache>
            </c:numRef>
          </c:cat>
          <c:val>
            <c:numRef>
              <c:f>Sheet1!$E$2:$E$3</c:f>
              <c:numCache>
                <c:formatCode>General</c:formatCode>
                <c:ptCount val="2"/>
                <c:pt idx="0">
                  <c:v>65.5</c:v>
                </c:pt>
                <c:pt idx="1">
                  <c:v>62.4</c:v>
                </c:pt>
              </c:numCache>
            </c:numRef>
          </c:val>
          <c:extLst>
            <c:ext xmlns:c16="http://schemas.microsoft.com/office/drawing/2014/chart" uri="{C3380CC4-5D6E-409C-BE32-E72D297353CC}">
              <c16:uniqueId val="{00000003-C7BB-5249-A841-F945255CA8DD}"/>
            </c:ext>
          </c:extLst>
        </c:ser>
        <c:ser>
          <c:idx val="4"/>
          <c:order val="4"/>
          <c:tx>
            <c:strRef>
              <c:f>Sheet1!$F$1</c:f>
              <c:strCache>
                <c:ptCount val="1"/>
                <c:pt idx="0">
                  <c:v>Refuses to have sex</c:v>
                </c:pt>
              </c:strCache>
            </c:strRef>
          </c:tx>
          <c:spPr>
            <a:solidFill>
              <a:schemeClr val="accent5"/>
            </a:solidFill>
            <a:ln>
              <a:noFill/>
            </a:ln>
            <a:effectLst/>
          </c:spPr>
          <c:invertIfNegative val="0"/>
          <c:cat>
            <c:numRef>
              <c:f>Sheet1!$A$2:$A$3</c:f>
              <c:numCache>
                <c:formatCode>General</c:formatCode>
                <c:ptCount val="2"/>
                <c:pt idx="0">
                  <c:v>2016</c:v>
                </c:pt>
                <c:pt idx="1">
                  <c:v>2025</c:v>
                </c:pt>
              </c:numCache>
            </c:numRef>
          </c:cat>
          <c:val>
            <c:numRef>
              <c:f>Sheet1!$F$2:$F$3</c:f>
              <c:numCache>
                <c:formatCode>General</c:formatCode>
                <c:ptCount val="2"/>
                <c:pt idx="0">
                  <c:v>19.8</c:v>
                </c:pt>
                <c:pt idx="1">
                  <c:v>37.4</c:v>
                </c:pt>
              </c:numCache>
            </c:numRef>
          </c:val>
          <c:extLst>
            <c:ext xmlns:c16="http://schemas.microsoft.com/office/drawing/2014/chart" uri="{C3380CC4-5D6E-409C-BE32-E72D297353CC}">
              <c16:uniqueId val="{00000004-C7BB-5249-A841-F945255CA8DD}"/>
            </c:ext>
          </c:extLst>
        </c:ser>
        <c:ser>
          <c:idx val="5"/>
          <c:order val="5"/>
          <c:tx>
            <c:strRef>
              <c:f>Sheet1!$G$1</c:f>
              <c:strCache>
                <c:ptCount val="1"/>
                <c:pt idx="0">
                  <c:v>At least one of the above</c:v>
                </c:pt>
              </c:strCache>
            </c:strRef>
          </c:tx>
          <c:spPr>
            <a:solidFill>
              <a:schemeClr val="accent6"/>
            </a:solidFill>
            <a:ln>
              <a:noFill/>
            </a:ln>
            <a:effectLst/>
          </c:spPr>
          <c:invertIfNegative val="0"/>
          <c:cat>
            <c:numRef>
              <c:f>Sheet1!$A$2:$A$3</c:f>
              <c:numCache>
                <c:formatCode>General</c:formatCode>
                <c:ptCount val="2"/>
                <c:pt idx="0">
                  <c:v>2016</c:v>
                </c:pt>
                <c:pt idx="1">
                  <c:v>2025</c:v>
                </c:pt>
              </c:numCache>
            </c:numRef>
          </c:cat>
          <c:val>
            <c:numRef>
              <c:f>Sheet1!$G$2:$G$3</c:f>
              <c:numCache>
                <c:formatCode>General</c:formatCode>
                <c:ptCount val="2"/>
                <c:pt idx="0">
                  <c:v>77.8</c:v>
                </c:pt>
                <c:pt idx="1">
                  <c:v>82.8</c:v>
                </c:pt>
              </c:numCache>
            </c:numRef>
          </c:val>
          <c:extLst>
            <c:ext xmlns:c16="http://schemas.microsoft.com/office/drawing/2014/chart" uri="{C3380CC4-5D6E-409C-BE32-E72D297353CC}">
              <c16:uniqueId val="{00000005-C7BB-5249-A841-F945255CA8DD}"/>
            </c:ext>
          </c:extLst>
        </c:ser>
        <c:dLbls>
          <c:showLegendKey val="0"/>
          <c:showVal val="0"/>
          <c:showCatName val="0"/>
          <c:showSerName val="0"/>
          <c:showPercent val="0"/>
          <c:showBubbleSize val="0"/>
        </c:dLbls>
        <c:gapWidth val="219"/>
        <c:overlap val="-27"/>
        <c:axId val="422256351"/>
        <c:axId val="425030207"/>
      </c:barChart>
      <c:catAx>
        <c:axId val="42225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5030207"/>
        <c:crosses val="autoZero"/>
        <c:auto val="1"/>
        <c:lblAlgn val="ctr"/>
        <c:lblOffset val="100"/>
        <c:noMultiLvlLbl val="0"/>
      </c:catAx>
      <c:valAx>
        <c:axId val="425030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2256351"/>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9.7759930419978342E-3"/>
          <c:y val="1.239925604463732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229904855643044E-2"/>
          <c:y val="0.10920034561705826"/>
          <c:w val="0.41446453958880142"/>
          <c:h val="0.75398450581154108"/>
        </c:manualLayout>
      </c:layout>
      <c:barChart>
        <c:barDir val="col"/>
        <c:grouping val="stacked"/>
        <c:varyColors val="0"/>
        <c:ser>
          <c:idx val="0"/>
          <c:order val="0"/>
          <c:tx>
            <c:strRef>
              <c:f>Sheet1!$B$1</c:f>
              <c:strCache>
                <c:ptCount val="1"/>
                <c:pt idx="0">
                  <c:v>Percentage of Women survivors economically independent</c:v>
                </c:pt>
              </c:strCache>
            </c:strRef>
          </c:tx>
          <c:spPr>
            <a:solidFill>
              <a:schemeClr val="accent1"/>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FAE1-C048-AB14-97AA39FE2B1B}"/>
              </c:ext>
            </c:extLst>
          </c:dPt>
          <c:dPt>
            <c:idx val="2"/>
            <c:invertIfNegative val="0"/>
            <c:bubble3D val="0"/>
            <c:spPr>
              <a:pattFill prst="wdUpDiag">
                <a:fgClr>
                  <a:srgbClr val="FFC000"/>
                </a:fgClr>
                <a:bgClr>
                  <a:schemeClr val="bg1"/>
                </a:bgClr>
              </a:pattFill>
              <a:ln>
                <a:noFill/>
              </a:ln>
              <a:effectLst/>
            </c:spPr>
            <c:extLst>
              <c:ext xmlns:c16="http://schemas.microsoft.com/office/drawing/2014/chart" uri="{C3380CC4-5D6E-409C-BE32-E72D297353CC}">
                <c16:uniqueId val="{00000002-3231-FC48-A52B-B22CF078E5C1}"/>
              </c:ext>
            </c:extLst>
          </c:dPt>
          <c:cat>
            <c:strRef>
              <c:f>Sheet1!$A$2:$A$4</c:f>
              <c:strCache>
                <c:ptCount val="3"/>
                <c:pt idx="0">
                  <c:v>2016</c:v>
                </c:pt>
                <c:pt idx="1">
                  <c:v>2025</c:v>
                </c:pt>
                <c:pt idx="2">
                  <c:v>Target</c:v>
                </c:pt>
              </c:strCache>
            </c:strRef>
          </c:cat>
          <c:val>
            <c:numRef>
              <c:f>Sheet1!$B$2:$B$4</c:f>
              <c:numCache>
                <c:formatCode>General</c:formatCode>
                <c:ptCount val="3"/>
                <c:pt idx="0">
                  <c:v>36.9</c:v>
                </c:pt>
                <c:pt idx="1">
                  <c:v>36.799999999999997</c:v>
                </c:pt>
                <c:pt idx="2">
                  <c:v>60</c:v>
                </c:pt>
              </c:numCache>
            </c:numRef>
          </c:val>
          <c:extLst>
            <c:ext xmlns:c16="http://schemas.microsoft.com/office/drawing/2014/chart" uri="{C3380CC4-5D6E-409C-BE32-E72D297353CC}">
              <c16:uniqueId val="{00000000-FAE1-C048-AB14-97AA39FE2B1B}"/>
            </c:ext>
          </c:extLst>
        </c:ser>
        <c:dLbls>
          <c:showLegendKey val="0"/>
          <c:showVal val="0"/>
          <c:showCatName val="0"/>
          <c:showSerName val="0"/>
          <c:showPercent val="0"/>
          <c:showBubbleSize val="0"/>
        </c:dLbls>
        <c:gapWidth val="150"/>
        <c:overlap val="100"/>
        <c:axId val="1279060335"/>
        <c:axId val="1279060751"/>
      </c:barChart>
      <c:catAx>
        <c:axId val="1279060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060751"/>
        <c:crosses val="autoZero"/>
        <c:auto val="1"/>
        <c:lblAlgn val="ctr"/>
        <c:lblOffset val="100"/>
        <c:noMultiLvlLbl val="0"/>
      </c:catAx>
      <c:valAx>
        <c:axId val="1279060751"/>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060335"/>
        <c:crosses val="autoZero"/>
        <c:crossBetween val="between"/>
        <c:majorUnit val="10"/>
      </c:valAx>
      <c:spPr>
        <a:noFill/>
        <a:ln>
          <a:noFill/>
        </a:ln>
        <a:effectLst/>
      </c:spPr>
    </c:plotArea>
    <c:legend>
      <c:legendPos val="b"/>
      <c:layout>
        <c:manualLayout>
          <c:xMode val="edge"/>
          <c:yMode val="edge"/>
          <c:x val="0.13742757478464426"/>
          <c:y val="0.94925248107160809"/>
          <c:w val="0.33971575820942479"/>
          <c:h val="5.0747518928391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Percentage of GBV reported and convicted.</a:t>
            </a:r>
          </a:p>
        </c:rich>
      </c:tx>
      <c:layout>
        <c:manualLayout>
          <c:xMode val="edge"/>
          <c:yMode val="edge"/>
          <c:x val="9.7759930419978342E-3"/>
          <c:y val="1.239925604463732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229904855643044E-2"/>
          <c:y val="0.10920034561705826"/>
          <c:w val="0.41446453958880142"/>
          <c:h val="0.75398450581154108"/>
        </c:manualLayout>
      </c:layout>
      <c:barChart>
        <c:barDir val="col"/>
        <c:grouping val="stacked"/>
        <c:varyColors val="0"/>
        <c:ser>
          <c:idx val="0"/>
          <c:order val="0"/>
          <c:tx>
            <c:strRef>
              <c:f>Sheet1!$B$1</c:f>
              <c:strCache>
                <c:ptCount val="1"/>
                <c:pt idx="0">
                  <c:v>Percentage of Women survivors economically independent</c:v>
                </c:pt>
              </c:strCache>
            </c:strRef>
          </c:tx>
          <c:spPr>
            <a:solidFill>
              <a:schemeClr val="accent1"/>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1-F4A7-3E44-BAC4-0AFC78E9083A}"/>
              </c:ext>
            </c:extLst>
          </c:dPt>
          <c:dPt>
            <c:idx val="2"/>
            <c:invertIfNegative val="0"/>
            <c:bubble3D val="0"/>
            <c:spPr>
              <a:pattFill prst="wdUpDiag">
                <a:fgClr>
                  <a:srgbClr val="FFC000"/>
                </a:fgClr>
                <a:bgClr>
                  <a:schemeClr val="bg1"/>
                </a:bgClr>
              </a:pattFill>
              <a:ln>
                <a:noFill/>
              </a:ln>
              <a:effectLst/>
            </c:spPr>
            <c:extLst>
              <c:ext xmlns:c16="http://schemas.microsoft.com/office/drawing/2014/chart" uri="{C3380CC4-5D6E-409C-BE32-E72D297353CC}">
                <c16:uniqueId val="{00000003-F4A7-3E44-BAC4-0AFC78E9083A}"/>
              </c:ext>
            </c:extLst>
          </c:dPt>
          <c:cat>
            <c:strRef>
              <c:f>Sheet1!$A$2:$A$4</c:f>
              <c:strCache>
                <c:ptCount val="3"/>
                <c:pt idx="0">
                  <c:v>2016</c:v>
                </c:pt>
                <c:pt idx="1">
                  <c:v>2025</c:v>
                </c:pt>
                <c:pt idx="2">
                  <c:v>Target</c:v>
                </c:pt>
              </c:strCache>
            </c:strRef>
          </c:cat>
          <c:val>
            <c:numRef>
              <c:f>Sheet1!$B$2:$B$4</c:f>
              <c:numCache>
                <c:formatCode>General</c:formatCode>
                <c:ptCount val="3"/>
                <c:pt idx="0">
                  <c:v>3</c:v>
                </c:pt>
                <c:pt idx="1">
                  <c:v>9</c:v>
                </c:pt>
                <c:pt idx="2">
                  <c:v>60</c:v>
                </c:pt>
              </c:numCache>
            </c:numRef>
          </c:val>
          <c:extLst>
            <c:ext xmlns:c16="http://schemas.microsoft.com/office/drawing/2014/chart" uri="{C3380CC4-5D6E-409C-BE32-E72D297353CC}">
              <c16:uniqueId val="{00000004-F4A7-3E44-BAC4-0AFC78E9083A}"/>
            </c:ext>
          </c:extLst>
        </c:ser>
        <c:dLbls>
          <c:showLegendKey val="0"/>
          <c:showVal val="0"/>
          <c:showCatName val="0"/>
          <c:showSerName val="0"/>
          <c:showPercent val="0"/>
          <c:showBubbleSize val="0"/>
        </c:dLbls>
        <c:gapWidth val="150"/>
        <c:overlap val="100"/>
        <c:axId val="1279060335"/>
        <c:axId val="1279060751"/>
      </c:barChart>
      <c:catAx>
        <c:axId val="1279060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060751"/>
        <c:crosses val="autoZero"/>
        <c:auto val="1"/>
        <c:lblAlgn val="ctr"/>
        <c:lblOffset val="100"/>
        <c:noMultiLvlLbl val="0"/>
      </c:catAx>
      <c:valAx>
        <c:axId val="1279060751"/>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060335"/>
        <c:crosses val="autoZero"/>
        <c:crossBetween val="between"/>
        <c:majorUnit val="10"/>
      </c:valAx>
      <c:spPr>
        <a:noFill/>
        <a:ln>
          <a:noFill/>
        </a:ln>
        <a:effectLst/>
      </c:spPr>
    </c:plotArea>
    <c:legend>
      <c:legendPos val="b"/>
      <c:layout>
        <c:manualLayout>
          <c:xMode val="edge"/>
          <c:yMode val="edge"/>
          <c:x val="0.13742757478464426"/>
          <c:y val="0.94925248107160809"/>
          <c:w val="0.33971575820942479"/>
          <c:h val="5.0747518928391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A0287-C299-E447-9C82-B265494CF247}" type="datetimeFigureOut">
              <a:rPr lang="en-US" smtClean="0"/>
              <a:t>4/13/25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683D5-F552-5247-8EE4-93E533CACB11}" type="slidenum">
              <a:rPr lang="en-US" smtClean="0"/>
              <a:t>‹#›</a:t>
            </a:fld>
            <a:endParaRPr lang="en-US"/>
          </a:p>
        </p:txBody>
      </p:sp>
    </p:spTree>
    <p:extLst>
      <p:ext uri="{BB962C8B-B14F-4D97-AF65-F5344CB8AC3E}">
        <p14:creationId xmlns:p14="http://schemas.microsoft.com/office/powerpoint/2010/main" val="107766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analysis of the status of GBV in the country</a:t>
            </a:r>
          </a:p>
          <a:p>
            <a:r>
              <a:rPr lang="en-US" dirty="0"/>
              <a:t>Including </a:t>
            </a:r>
          </a:p>
          <a:p>
            <a:r>
              <a:rPr lang="en-US" dirty="0"/>
              <a:t>New National gender based violence strategic action plan</a:t>
            </a:r>
          </a:p>
        </p:txBody>
      </p:sp>
      <p:sp>
        <p:nvSpPr>
          <p:cNvPr id="4" name="Slide Number Placeholder 3"/>
          <p:cNvSpPr>
            <a:spLocks noGrp="1"/>
          </p:cNvSpPr>
          <p:nvPr>
            <p:ph type="sldNum" sz="quarter" idx="5"/>
          </p:nvPr>
        </p:nvSpPr>
        <p:spPr/>
        <p:txBody>
          <a:bodyPr/>
          <a:lstStyle/>
          <a:p>
            <a:fld id="{DFD683D5-F552-5247-8EE4-93E533CACB11}" type="slidenum">
              <a:rPr lang="en-US" smtClean="0"/>
              <a:t>3</a:t>
            </a:fld>
            <a:endParaRPr lang="en-US"/>
          </a:p>
        </p:txBody>
      </p:sp>
    </p:spTree>
    <p:extLst>
      <p:ext uri="{BB962C8B-B14F-4D97-AF65-F5344CB8AC3E}">
        <p14:creationId xmlns:p14="http://schemas.microsoft.com/office/powerpoint/2010/main" val="124751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team compared the results of our 2025 survey with data we could find first from the Law Commission Report of 1986, and then the Demographic Health Survey of 2016.</a:t>
            </a:r>
          </a:p>
          <a:p>
            <a:endParaRPr lang="en-CA" dirty="0"/>
          </a:p>
          <a:p>
            <a:r>
              <a:rPr lang="en-CA" dirty="0"/>
              <a:t>Then we extrapolated our data to population estimates for 2014 and if we continue at the same rate of change by 2046 we can anticipate that 19.78 million</a:t>
            </a:r>
            <a:r>
              <a:rPr lang="en-CA" b="0" i="0" u="none" strike="noStrike" dirty="0">
                <a:solidFill>
                  <a:srgbClr val="001D35"/>
                </a:solidFill>
                <a:effectLst/>
                <a:latin typeface="Google Sans"/>
              </a:rPr>
              <a:t> women will be experience GBV in our nation.</a:t>
            </a:r>
          </a:p>
          <a:p>
            <a:endParaRPr lang="en-CA" dirty="0">
              <a:solidFill>
                <a:srgbClr val="001D35"/>
              </a:solidFill>
              <a:latin typeface="Google Sans"/>
            </a:endParaRPr>
          </a:p>
          <a:p>
            <a:r>
              <a:rPr lang="en-CA" b="0" i="0" u="none" strike="noStrike" dirty="0">
                <a:solidFill>
                  <a:srgbClr val="001D35"/>
                </a:solidFill>
                <a:effectLst/>
                <a:latin typeface="Google Sans"/>
              </a:rPr>
              <a:t>So you can the accelerated rate change we can anticipate if we stay our current course.</a:t>
            </a:r>
          </a:p>
          <a:p>
            <a:endParaRPr lang="en-US" dirty="0"/>
          </a:p>
        </p:txBody>
      </p:sp>
      <p:sp>
        <p:nvSpPr>
          <p:cNvPr id="4" name="Slide Number Placeholder 3"/>
          <p:cNvSpPr>
            <a:spLocks noGrp="1"/>
          </p:cNvSpPr>
          <p:nvPr>
            <p:ph type="sldNum" sz="quarter" idx="5"/>
          </p:nvPr>
        </p:nvSpPr>
        <p:spPr/>
        <p:txBody>
          <a:bodyPr/>
          <a:lstStyle/>
          <a:p>
            <a:fld id="{DFD683D5-F552-5247-8EE4-93E533CACB11}" type="slidenum">
              <a:rPr lang="en-US" smtClean="0"/>
              <a:t>4</a:t>
            </a:fld>
            <a:endParaRPr lang="en-US"/>
          </a:p>
        </p:txBody>
      </p:sp>
    </p:spTree>
    <p:extLst>
      <p:ext uri="{BB962C8B-B14F-4D97-AF65-F5344CB8AC3E}">
        <p14:creationId xmlns:p14="http://schemas.microsoft.com/office/powerpoint/2010/main" val="20026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D683D5-F552-5247-8EE4-93E533CACB11}" type="slidenum">
              <a:rPr lang="en-US" smtClean="0"/>
              <a:t>5</a:t>
            </a:fld>
            <a:endParaRPr lang="en-US"/>
          </a:p>
        </p:txBody>
      </p:sp>
    </p:spTree>
    <p:extLst>
      <p:ext uri="{BB962C8B-B14F-4D97-AF65-F5344CB8AC3E}">
        <p14:creationId xmlns:p14="http://schemas.microsoft.com/office/powerpoint/2010/main" val="229860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D683D5-F552-5247-8EE4-93E533CACB11}" type="slidenum">
              <a:rPr lang="en-US" smtClean="0"/>
              <a:t>6</a:t>
            </a:fld>
            <a:endParaRPr lang="en-US"/>
          </a:p>
        </p:txBody>
      </p:sp>
    </p:spTree>
    <p:extLst>
      <p:ext uri="{BB962C8B-B14F-4D97-AF65-F5344CB8AC3E}">
        <p14:creationId xmlns:p14="http://schemas.microsoft.com/office/powerpoint/2010/main" val="283353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predictor of GBV is the attitudes of men towards – if they believe it ok – they are most going to </a:t>
            </a:r>
            <a:r>
              <a:rPr lang="en-US" dirty="0" err="1"/>
              <a:t>perperate</a:t>
            </a:r>
            <a:endParaRPr lang="en-US" dirty="0"/>
          </a:p>
        </p:txBody>
      </p:sp>
      <p:sp>
        <p:nvSpPr>
          <p:cNvPr id="4" name="Slide Number Placeholder 3"/>
          <p:cNvSpPr>
            <a:spLocks noGrp="1"/>
          </p:cNvSpPr>
          <p:nvPr>
            <p:ph type="sldNum" sz="quarter" idx="5"/>
          </p:nvPr>
        </p:nvSpPr>
        <p:spPr/>
        <p:txBody>
          <a:bodyPr/>
          <a:lstStyle/>
          <a:p>
            <a:fld id="{DFD683D5-F552-5247-8EE4-93E533CACB11}" type="slidenum">
              <a:rPr lang="en-US" smtClean="0"/>
              <a:t>7</a:t>
            </a:fld>
            <a:endParaRPr lang="en-US"/>
          </a:p>
        </p:txBody>
      </p:sp>
    </p:spTree>
    <p:extLst>
      <p:ext uri="{BB962C8B-B14F-4D97-AF65-F5344CB8AC3E}">
        <p14:creationId xmlns:p14="http://schemas.microsoft.com/office/powerpoint/2010/main" val="195121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data from the survey but data collected through our deep dive literature review.</a:t>
            </a:r>
          </a:p>
          <a:p>
            <a:endParaRPr lang="en-US" dirty="0"/>
          </a:p>
        </p:txBody>
      </p:sp>
      <p:sp>
        <p:nvSpPr>
          <p:cNvPr id="4" name="Slide Number Placeholder 3"/>
          <p:cNvSpPr>
            <a:spLocks noGrp="1"/>
          </p:cNvSpPr>
          <p:nvPr>
            <p:ph type="sldNum" sz="quarter" idx="5"/>
          </p:nvPr>
        </p:nvSpPr>
        <p:spPr/>
        <p:txBody>
          <a:bodyPr/>
          <a:lstStyle/>
          <a:p>
            <a:fld id="{DFD683D5-F552-5247-8EE4-93E533CACB11}" type="slidenum">
              <a:rPr lang="en-US" smtClean="0"/>
              <a:t>15</a:t>
            </a:fld>
            <a:endParaRPr lang="en-US"/>
          </a:p>
        </p:txBody>
      </p:sp>
    </p:spTree>
    <p:extLst>
      <p:ext uri="{BB962C8B-B14F-4D97-AF65-F5344CB8AC3E}">
        <p14:creationId xmlns:p14="http://schemas.microsoft.com/office/powerpoint/2010/main" val="292717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provinces have GBV strategies</a:t>
            </a:r>
          </a:p>
          <a:p>
            <a:r>
              <a:rPr lang="en-US" dirty="0"/>
              <a:t>20 provinces have GBV focal points</a:t>
            </a:r>
          </a:p>
          <a:p>
            <a:r>
              <a:rPr lang="en-US" dirty="0"/>
              <a:t>A total of K8,845,000.00 per annum is allocated to GBV by all provinces. </a:t>
            </a:r>
          </a:p>
          <a:p>
            <a:r>
              <a:rPr lang="en-US" dirty="0"/>
              <a:t>12 provinces include GBV in their budgets. </a:t>
            </a:r>
          </a:p>
          <a:p>
            <a:r>
              <a:rPr lang="en-US" dirty="0"/>
              <a:t>There are 18 existing GBVAC, 16 of which held a GBVAC meeting in the last year.</a:t>
            </a:r>
          </a:p>
          <a:p>
            <a:endParaRPr lang="en-US" dirty="0"/>
          </a:p>
        </p:txBody>
      </p:sp>
      <p:sp>
        <p:nvSpPr>
          <p:cNvPr id="4" name="Slide Number Placeholder 3"/>
          <p:cNvSpPr>
            <a:spLocks noGrp="1"/>
          </p:cNvSpPr>
          <p:nvPr>
            <p:ph type="sldNum" sz="quarter" idx="5"/>
          </p:nvPr>
        </p:nvSpPr>
        <p:spPr/>
        <p:txBody>
          <a:bodyPr/>
          <a:lstStyle/>
          <a:p>
            <a:fld id="{DFD683D5-F552-5247-8EE4-93E533CACB11}" type="slidenum">
              <a:rPr lang="en-US" smtClean="0"/>
              <a:t>17</a:t>
            </a:fld>
            <a:endParaRPr lang="en-US"/>
          </a:p>
        </p:txBody>
      </p:sp>
    </p:spTree>
    <p:extLst>
      <p:ext uri="{BB962C8B-B14F-4D97-AF65-F5344CB8AC3E}">
        <p14:creationId xmlns:p14="http://schemas.microsoft.com/office/powerpoint/2010/main" val="409893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D683D5-F552-5247-8EE4-93E533CACB11}" type="slidenum">
              <a:rPr lang="en-US" smtClean="0"/>
              <a:t>25</a:t>
            </a:fld>
            <a:endParaRPr lang="en-US"/>
          </a:p>
        </p:txBody>
      </p:sp>
    </p:spTree>
    <p:extLst>
      <p:ext uri="{BB962C8B-B14F-4D97-AF65-F5344CB8AC3E}">
        <p14:creationId xmlns:p14="http://schemas.microsoft.com/office/powerpoint/2010/main" val="92910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7419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0261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976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A9CEDC6-C07A-4AA6-A03A-799447ACA932}"/>
              </a:ext>
            </a:extLst>
          </p:cNvPr>
          <p:cNvSpPr>
            <a:spLocks noGrp="1"/>
          </p:cNvSpPr>
          <p:nvPr>
            <p:ph type="pic" sz="quarter" idx="13"/>
          </p:nvPr>
        </p:nvSpPr>
        <p:spPr>
          <a:xfrm>
            <a:off x="1524" y="0"/>
            <a:ext cx="12188952" cy="6858000"/>
          </a:xfrm>
          <a:custGeom>
            <a:avLst/>
            <a:gdLst>
              <a:gd name="connsiteX0" fmla="*/ 10025044 w 12188952"/>
              <a:gd name="connsiteY0" fmla="*/ 1464945 h 6858000"/>
              <a:gd name="connsiteX1" fmla="*/ 10025044 w 12188952"/>
              <a:gd name="connsiteY1" fmla="*/ 6219825 h 6858000"/>
              <a:gd name="connsiteX2" fmla="*/ 10253644 w 12188952"/>
              <a:gd name="connsiteY2" fmla="*/ 6219825 h 6858000"/>
              <a:gd name="connsiteX3" fmla="*/ 10253644 w 12188952"/>
              <a:gd name="connsiteY3" fmla="*/ 14649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025044" y="1464945"/>
                </a:moveTo>
                <a:lnTo>
                  <a:pt x="10025044" y="6219825"/>
                </a:lnTo>
                <a:lnTo>
                  <a:pt x="10253644" y="6219825"/>
                </a:lnTo>
                <a:lnTo>
                  <a:pt x="10253644" y="14649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endParaRPr lang="en-US" dirty="0"/>
          </a:p>
        </p:txBody>
      </p:sp>
      <p:sp>
        <p:nvSpPr>
          <p:cNvPr id="7" name="Text Placeholder 6">
            <a:extLst>
              <a:ext uri="{FF2B5EF4-FFF2-40B4-BE49-F238E27FC236}">
                <a16:creationId xmlns:a16="http://schemas.microsoft.com/office/drawing/2014/main" id="{27109C03-4D2D-4A2D-AC74-49353ED38B56}"/>
              </a:ext>
            </a:extLst>
          </p:cNvPr>
          <p:cNvSpPr>
            <a:spLocks noGrp="1"/>
          </p:cNvSpPr>
          <p:nvPr>
            <p:ph type="body" sz="quarter" idx="25"/>
          </p:nvPr>
        </p:nvSpPr>
        <p:spPr>
          <a:xfrm>
            <a:off x="0" y="1465263"/>
            <a:ext cx="10026650" cy="4754562"/>
          </a:xfrm>
          <a:solidFill>
            <a:schemeClr val="bg1">
              <a:alpha val="93000"/>
            </a:schemeClr>
          </a:solidFill>
        </p:spPr>
        <p:txBody>
          <a:bodyPr lIns="1005840" tIns="502920">
            <a:noAutofit/>
          </a:bodyPr>
          <a:lstStyle>
            <a:lvl1pPr marL="0" indent="0">
              <a:buNone/>
              <a:defRPr sz="1800" cap="all" baseline="0">
                <a:solidFill>
                  <a:schemeClr val="accent1"/>
                </a:solidFill>
                <a:latin typeface="+mj-lt"/>
              </a:defRPr>
            </a:lvl1pPr>
          </a:lstStyle>
          <a:p>
            <a:pPr lvl="0"/>
            <a:r>
              <a:rPr lang="en-US" dirty="0"/>
              <a:t>Click to edit Master text styles</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365125"/>
            <a:ext cx="8562475" cy="1325563"/>
          </a:xfrm>
        </p:spPr>
        <p:txBody>
          <a:bodyPr/>
          <a:lstStyle>
            <a:lvl1pPr>
              <a:defRPr>
                <a:solidFill>
                  <a:schemeClr val="bg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7/14/20XX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23" name="Text Placeholder 12">
            <a:extLst>
              <a:ext uri="{FF2B5EF4-FFF2-40B4-BE49-F238E27FC236}">
                <a16:creationId xmlns:a16="http://schemas.microsoft.com/office/drawing/2014/main" id="{9EDE4DA5-D561-434E-9452-95025C316A45}"/>
              </a:ext>
            </a:extLst>
          </p:cNvPr>
          <p:cNvSpPr>
            <a:spLocks noGrp="1"/>
          </p:cNvSpPr>
          <p:nvPr>
            <p:ph type="body" sz="quarter" idx="24" hasCustomPrompt="1"/>
          </p:nvPr>
        </p:nvSpPr>
        <p:spPr>
          <a:xfrm>
            <a:off x="10734040" y="-68580"/>
            <a:ext cx="1737360" cy="6858000"/>
          </a:xfrm>
        </p:spPr>
        <p:txBody>
          <a:bodyPr vert="vert270" anchor="t">
            <a:noAutofit/>
          </a:bodyPr>
          <a:lstStyle>
            <a:lvl1pPr marL="0" indent="0">
              <a:spcBef>
                <a:spcPts val="0"/>
              </a:spcBef>
              <a:buNone/>
              <a:defRPr sz="13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dirty="0"/>
              <a:t>Problem</a:t>
            </a:r>
          </a:p>
        </p:txBody>
      </p:sp>
      <p:sp>
        <p:nvSpPr>
          <p:cNvPr id="27" name="Rectangle 26">
            <a:extLst>
              <a:ext uri="{FF2B5EF4-FFF2-40B4-BE49-F238E27FC236}">
                <a16:creationId xmlns:a16="http://schemas.microsoft.com/office/drawing/2014/main" id="{3A8936FC-DF00-4C6C-A5FA-13B0BFCC3E58}"/>
              </a:ext>
            </a:extLst>
          </p:cNvPr>
          <p:cNvSpPr/>
          <p:nvPr userDrawn="1"/>
        </p:nvSpPr>
        <p:spPr>
          <a:xfrm>
            <a:off x="10026568" y="1464945"/>
            <a:ext cx="228600" cy="4754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914274" y="2242336"/>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914525" y="3218688"/>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914399" y="3545967"/>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7" name="Text Placeholder 10">
            <a:extLst>
              <a:ext uri="{FF2B5EF4-FFF2-40B4-BE49-F238E27FC236}">
                <a16:creationId xmlns:a16="http://schemas.microsoft.com/office/drawing/2014/main" id="{BDD18F8A-C2BE-429D-BB7C-9390EEEE5261}"/>
              </a:ext>
            </a:extLst>
          </p:cNvPr>
          <p:cNvSpPr>
            <a:spLocks noGrp="1"/>
          </p:cNvSpPr>
          <p:nvPr>
            <p:ph type="body" sz="quarter" idx="18" hasCustomPrompt="1"/>
          </p:nvPr>
        </p:nvSpPr>
        <p:spPr>
          <a:xfrm>
            <a:off x="5590801" y="1916113"/>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18" name="Text Placeholder 13">
            <a:extLst>
              <a:ext uri="{FF2B5EF4-FFF2-40B4-BE49-F238E27FC236}">
                <a16:creationId xmlns:a16="http://schemas.microsoft.com/office/drawing/2014/main" id="{AFDC9EA4-0AAA-467C-9B89-6966F6E4BB03}"/>
              </a:ext>
            </a:extLst>
          </p:cNvPr>
          <p:cNvSpPr>
            <a:spLocks noGrp="1"/>
          </p:cNvSpPr>
          <p:nvPr>
            <p:ph type="body" sz="quarter" idx="19" hasCustomPrompt="1"/>
          </p:nvPr>
        </p:nvSpPr>
        <p:spPr>
          <a:xfrm>
            <a:off x="5590675" y="2242336"/>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9" name="Text Placeholder 10">
            <a:extLst>
              <a:ext uri="{FF2B5EF4-FFF2-40B4-BE49-F238E27FC236}">
                <a16:creationId xmlns:a16="http://schemas.microsoft.com/office/drawing/2014/main" id="{31ECD896-8F8E-404E-BBAD-FBFCBBE3DFEF}"/>
              </a:ext>
            </a:extLst>
          </p:cNvPr>
          <p:cNvSpPr>
            <a:spLocks noGrp="1"/>
          </p:cNvSpPr>
          <p:nvPr>
            <p:ph type="body" sz="quarter" idx="20" hasCustomPrompt="1"/>
          </p:nvPr>
        </p:nvSpPr>
        <p:spPr>
          <a:xfrm>
            <a:off x="5590801" y="3218688"/>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20" name="Text Placeholder 13">
            <a:extLst>
              <a:ext uri="{FF2B5EF4-FFF2-40B4-BE49-F238E27FC236}">
                <a16:creationId xmlns:a16="http://schemas.microsoft.com/office/drawing/2014/main" id="{6BEE435C-8719-41E1-838A-87FB6B0BA23C}"/>
              </a:ext>
            </a:extLst>
          </p:cNvPr>
          <p:cNvSpPr>
            <a:spLocks noGrp="1"/>
          </p:cNvSpPr>
          <p:nvPr>
            <p:ph type="body" sz="quarter" idx="21" hasCustomPrompt="1"/>
          </p:nvPr>
        </p:nvSpPr>
        <p:spPr>
          <a:xfrm>
            <a:off x="5590675" y="3545967"/>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1" name="Text Placeholder 10">
            <a:extLst>
              <a:ext uri="{FF2B5EF4-FFF2-40B4-BE49-F238E27FC236}">
                <a16:creationId xmlns:a16="http://schemas.microsoft.com/office/drawing/2014/main" id="{9DAC0554-380F-4627-9E3C-FCDA9EE3B9E8}"/>
              </a:ext>
            </a:extLst>
          </p:cNvPr>
          <p:cNvSpPr>
            <a:spLocks noGrp="1"/>
          </p:cNvSpPr>
          <p:nvPr>
            <p:ph type="body" sz="quarter" idx="22" hasCustomPrompt="1"/>
          </p:nvPr>
        </p:nvSpPr>
        <p:spPr>
          <a:xfrm>
            <a:off x="914525" y="4709160"/>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22" name="Text Placeholder 13">
            <a:extLst>
              <a:ext uri="{FF2B5EF4-FFF2-40B4-BE49-F238E27FC236}">
                <a16:creationId xmlns:a16="http://schemas.microsoft.com/office/drawing/2014/main" id="{32C9479E-1665-465C-9B07-8AC7E3F4B630}"/>
              </a:ext>
            </a:extLst>
          </p:cNvPr>
          <p:cNvSpPr>
            <a:spLocks noGrp="1"/>
          </p:cNvSpPr>
          <p:nvPr>
            <p:ph type="body" sz="quarter" idx="23" hasCustomPrompt="1"/>
          </p:nvPr>
        </p:nvSpPr>
        <p:spPr>
          <a:xfrm>
            <a:off x="914399" y="5036439"/>
            <a:ext cx="3886200" cy="737604"/>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Tree>
    <p:extLst>
      <p:ext uri="{BB962C8B-B14F-4D97-AF65-F5344CB8AC3E}">
        <p14:creationId xmlns:p14="http://schemas.microsoft.com/office/powerpoint/2010/main" val="233099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4ED48F4-DBCF-44E9-BDD6-E6E63CAB735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3423562 h 6858000"/>
              <a:gd name="connsiteX3" fmla="*/ 7502172 w 12188952"/>
              <a:gd name="connsiteY3" fmla="*/ 3423562 h 6858000"/>
              <a:gd name="connsiteX4" fmla="*/ 7502172 w 12188952"/>
              <a:gd name="connsiteY4" fmla="*/ 3652162 h 6858000"/>
              <a:gd name="connsiteX5" fmla="*/ 12188952 w 12188952"/>
              <a:gd name="connsiteY5" fmla="*/ 3652162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3423562"/>
                </a:lnTo>
                <a:lnTo>
                  <a:pt x="7502172" y="3423562"/>
                </a:lnTo>
                <a:lnTo>
                  <a:pt x="7502172" y="3652162"/>
                </a:lnTo>
                <a:lnTo>
                  <a:pt x="12188952" y="3652162"/>
                </a:lnTo>
                <a:lnTo>
                  <a:pt x="12188952" y="6858000"/>
                </a:lnTo>
                <a:lnTo>
                  <a:pt x="0" y="6858000"/>
                </a:lnTo>
                <a:close/>
              </a:path>
            </a:pathLst>
          </a:custGeom>
          <a:solidFill>
            <a:schemeClr val="accent6">
              <a:lumMod val="20000"/>
              <a:lumOff val="80000"/>
            </a:schemeClr>
          </a:solidFill>
        </p:spPr>
        <p:txBody>
          <a:bodyPr wrap="square">
            <a:noAutofit/>
          </a:bodyPr>
          <a:lstStyle/>
          <a:p>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7/14/20XX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
        <p:nvSpPr>
          <p:cNvPr id="9" name="Content Placeholder 2">
            <a:extLst>
              <a:ext uri="{FF2B5EF4-FFF2-40B4-BE49-F238E27FC236}">
                <a16:creationId xmlns:a16="http://schemas.microsoft.com/office/drawing/2014/main" id="{77D5655F-601C-49CF-925B-4467144804D6}"/>
              </a:ext>
            </a:extLst>
          </p:cNvPr>
          <p:cNvSpPr>
            <a:spLocks noGrp="1"/>
          </p:cNvSpPr>
          <p:nvPr>
            <p:ph idx="14" hasCustomPrompt="1"/>
          </p:nvPr>
        </p:nvSpPr>
        <p:spPr>
          <a:xfrm>
            <a:off x="7467603" y="4681728"/>
            <a:ext cx="3838731" cy="1645920"/>
          </a:xfrm>
        </p:spPr>
        <p:txBody>
          <a:bodyPr>
            <a:normAutofit/>
          </a:bodyPr>
          <a:lstStyle>
            <a:lvl1pPr marL="0" indent="0">
              <a:lnSpc>
                <a:spcPct val="100000"/>
              </a:lnSpc>
              <a:buNone/>
              <a:defRPr sz="1400">
                <a:solidFill>
                  <a:schemeClr val="bg1"/>
                </a:solidFill>
              </a:defRPr>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a:r>
              <a:rPr lang="en-US" dirty="0"/>
              <a:t>Click to edit text</a:t>
            </a:r>
          </a:p>
        </p:txBody>
      </p:sp>
      <p:sp>
        <p:nvSpPr>
          <p:cNvPr id="12" name="Rectangle 11">
            <a:extLst>
              <a:ext uri="{FF2B5EF4-FFF2-40B4-BE49-F238E27FC236}">
                <a16:creationId xmlns:a16="http://schemas.microsoft.com/office/drawing/2014/main" id="{53A4EE02-E082-4906-9F26-21DA131BE270}"/>
              </a:ext>
              <a:ext uri="{C183D7F6-B498-43B3-948B-1728B52AA6E4}">
                <adec:decorative xmlns:adec="http://schemas.microsoft.com/office/drawing/2017/decorative" val="1"/>
              </a:ext>
            </a:extLst>
          </p:cNvPr>
          <p:cNvSpPr/>
          <p:nvPr userDrawn="1"/>
        </p:nvSpPr>
        <p:spPr>
          <a:xfrm>
            <a:off x="7503696" y="3423562"/>
            <a:ext cx="46867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49F40A-2F72-4059-80C0-FD3038B0C3D5}"/>
              </a:ext>
            </a:extLst>
          </p:cNvPr>
          <p:cNvSpPr>
            <a:spLocks noGrp="1"/>
          </p:cNvSpPr>
          <p:nvPr>
            <p:ph type="title"/>
          </p:nvPr>
        </p:nvSpPr>
        <p:spPr>
          <a:xfrm>
            <a:off x="7465854" y="3941064"/>
            <a:ext cx="3840480" cy="640080"/>
          </a:xfrm>
        </p:spPr>
        <p:txBody>
          <a:bodyPr anchor="t"/>
          <a:lstStyle>
            <a:lvl1pPr>
              <a:spcBef>
                <a:spcPts val="1000"/>
              </a:spcBef>
              <a:defRPr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023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545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9679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994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8280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271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3014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7880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4/13/25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021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4/13/25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1768071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image" Target="../media/image19.jpeg"/><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DFD9E-7AA3-4E86-630B-2C61EECB9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045D0-EB8B-77DA-76D9-7F4A38020BED}"/>
              </a:ext>
            </a:extLst>
          </p:cNvPr>
          <p:cNvSpPr>
            <a:spLocks noGrp="1"/>
          </p:cNvSpPr>
          <p:nvPr>
            <p:ph type="ctrTitle"/>
          </p:nvPr>
        </p:nvSpPr>
        <p:spPr/>
        <p:txBody>
          <a:bodyPr/>
          <a:lstStyle/>
          <a:p>
            <a:r>
              <a:rPr lang="en-US" dirty="0"/>
              <a:t>Papua New Guinea National GBV Strategy Review 2025</a:t>
            </a:r>
          </a:p>
        </p:txBody>
      </p:sp>
      <p:sp>
        <p:nvSpPr>
          <p:cNvPr id="3" name="Subtitle 2">
            <a:extLst>
              <a:ext uri="{FF2B5EF4-FFF2-40B4-BE49-F238E27FC236}">
                <a16:creationId xmlns:a16="http://schemas.microsoft.com/office/drawing/2014/main" id="{671946D6-A5EE-AC24-3C75-49BCE104EF09}"/>
              </a:ext>
            </a:extLst>
          </p:cNvPr>
          <p:cNvSpPr>
            <a:spLocks noGrp="1"/>
          </p:cNvSpPr>
          <p:nvPr>
            <p:ph type="subTitle" idx="1"/>
          </p:nvPr>
        </p:nvSpPr>
        <p:spPr/>
        <p:txBody>
          <a:bodyPr>
            <a:normAutofit fontScale="77500" lnSpcReduction="20000"/>
          </a:bodyPr>
          <a:lstStyle/>
          <a:p>
            <a:r>
              <a:rPr lang="en-US" dirty="0"/>
              <a:t>A review and update of the current 2016 to 2025 strategy based on progress to date, emerging issues and trends, updated evidence of GBV, changes in coordination and governance, and the policy and legal environment in line with MTDPV and Vision 2050.</a:t>
            </a:r>
          </a:p>
        </p:txBody>
      </p:sp>
      <p:pic>
        <p:nvPicPr>
          <p:cNvPr id="5" name="Picture 4">
            <a:extLst>
              <a:ext uri="{FF2B5EF4-FFF2-40B4-BE49-F238E27FC236}">
                <a16:creationId xmlns:a16="http://schemas.microsoft.com/office/drawing/2014/main" id="{FCE81EDD-9303-EEF6-E0EC-61259B5E2DBD}"/>
              </a:ext>
            </a:extLst>
          </p:cNvPr>
          <p:cNvPicPr>
            <a:picLocks noChangeAspect="1"/>
          </p:cNvPicPr>
          <p:nvPr/>
        </p:nvPicPr>
        <p:blipFill>
          <a:blip r:embed="rId2"/>
          <a:srcRect/>
          <a:stretch/>
        </p:blipFill>
        <p:spPr>
          <a:xfrm>
            <a:off x="9522188" y="2706141"/>
            <a:ext cx="2476589" cy="1670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85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CEB4B-4B27-2859-55E6-9683134FEF36}"/>
              </a:ext>
            </a:extLst>
          </p:cNvPr>
          <p:cNvSpPr>
            <a:spLocks noGrp="1"/>
          </p:cNvSpPr>
          <p:nvPr>
            <p:ph type="title"/>
          </p:nvPr>
        </p:nvSpPr>
        <p:spPr/>
        <p:txBody>
          <a:bodyPr>
            <a:normAutofit/>
          </a:bodyPr>
          <a:lstStyle/>
          <a:p>
            <a:r>
              <a:rPr lang="en-US" sz="2800" dirty="0"/>
              <a:t>The higher the education the more likely of being  wealthier (by 98.6%)  but also the dramatically higher chance of experiencing GBV (by 58%).</a:t>
            </a:r>
          </a:p>
        </p:txBody>
      </p:sp>
      <p:pic>
        <p:nvPicPr>
          <p:cNvPr id="8" name="Content Placeholder 7">
            <a:extLst>
              <a:ext uri="{FF2B5EF4-FFF2-40B4-BE49-F238E27FC236}">
                <a16:creationId xmlns:a16="http://schemas.microsoft.com/office/drawing/2014/main" id="{1A1F1B8D-6AB8-5493-812B-75097F98B511}"/>
              </a:ext>
            </a:extLst>
          </p:cNvPr>
          <p:cNvPicPr>
            <a:picLocks noGrp="1" noChangeAspect="1"/>
          </p:cNvPicPr>
          <p:nvPr>
            <p:ph sz="half" idx="1"/>
          </p:nvPr>
        </p:nvPicPr>
        <p:blipFill>
          <a:blip r:embed="rId2"/>
          <a:srcRect t="6512"/>
          <a:stretch/>
        </p:blipFill>
        <p:spPr>
          <a:xfrm>
            <a:off x="3707721" y="654907"/>
            <a:ext cx="7574605" cy="3007381"/>
          </a:xfrm>
        </p:spPr>
      </p:pic>
      <p:pic>
        <p:nvPicPr>
          <p:cNvPr id="10" name="Content Placeholder 9">
            <a:extLst>
              <a:ext uri="{FF2B5EF4-FFF2-40B4-BE49-F238E27FC236}">
                <a16:creationId xmlns:a16="http://schemas.microsoft.com/office/drawing/2014/main" id="{FBE94114-8874-534A-3E80-97D1203A881F}"/>
              </a:ext>
            </a:extLst>
          </p:cNvPr>
          <p:cNvPicPr>
            <a:picLocks noGrp="1" noChangeAspect="1"/>
          </p:cNvPicPr>
          <p:nvPr>
            <p:ph sz="half" idx="2"/>
          </p:nvPr>
        </p:nvPicPr>
        <p:blipFill>
          <a:blip r:embed="rId3"/>
          <a:srcRect t="6513"/>
          <a:stretch/>
        </p:blipFill>
        <p:spPr>
          <a:xfrm>
            <a:off x="3652776" y="3751526"/>
            <a:ext cx="7629550" cy="3007381"/>
          </a:xfrm>
        </p:spPr>
      </p:pic>
    </p:spTree>
    <p:extLst>
      <p:ext uri="{BB962C8B-B14F-4D97-AF65-F5344CB8AC3E}">
        <p14:creationId xmlns:p14="http://schemas.microsoft.com/office/powerpoint/2010/main" val="380555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DFF7-8F7A-432C-8901-34E3BA62AB69}"/>
              </a:ext>
            </a:extLst>
          </p:cNvPr>
          <p:cNvSpPr>
            <a:spLocks noGrp="1"/>
          </p:cNvSpPr>
          <p:nvPr>
            <p:ph type="title"/>
          </p:nvPr>
        </p:nvSpPr>
        <p:spPr/>
        <p:txBody>
          <a:bodyPr>
            <a:normAutofit/>
          </a:bodyPr>
          <a:lstStyle/>
          <a:p>
            <a:r>
              <a:rPr lang="en-US" sz="2800" dirty="0"/>
              <a:t>From the strategic targets: in the last decade there has been literally no change in the % of women survivors who are economically independent and conviction rates are tragically low.</a:t>
            </a:r>
          </a:p>
        </p:txBody>
      </p:sp>
      <p:graphicFrame>
        <p:nvGraphicFramePr>
          <p:cNvPr id="4" name="Content Placeholder 3">
            <a:extLst>
              <a:ext uri="{FF2B5EF4-FFF2-40B4-BE49-F238E27FC236}">
                <a16:creationId xmlns:a16="http://schemas.microsoft.com/office/drawing/2014/main" id="{C2022C7C-5FA5-64E2-BC5D-C97383CA22EF}"/>
              </a:ext>
            </a:extLst>
          </p:cNvPr>
          <p:cNvGraphicFramePr>
            <a:graphicFrameLocks noGrp="1"/>
          </p:cNvGraphicFramePr>
          <p:nvPr>
            <p:ph idx="1"/>
            <p:extLst>
              <p:ext uri="{D42A27DB-BD31-4B8C-83A1-F6EECF244321}">
                <p14:modId xmlns:p14="http://schemas.microsoft.com/office/powerpoint/2010/main" val="526484341"/>
              </p:ext>
            </p:extLst>
          </p:nvPr>
        </p:nvGraphicFramePr>
        <p:xfrm>
          <a:off x="3868738" y="400050"/>
          <a:ext cx="5403850" cy="5584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3">
            <a:extLst>
              <a:ext uri="{FF2B5EF4-FFF2-40B4-BE49-F238E27FC236}">
                <a16:creationId xmlns:a16="http://schemas.microsoft.com/office/drawing/2014/main" id="{846C4548-780E-88A3-F813-7DFE09A9AFAB}"/>
              </a:ext>
            </a:extLst>
          </p:cNvPr>
          <p:cNvGraphicFramePr>
            <a:graphicFrameLocks/>
          </p:cNvGraphicFramePr>
          <p:nvPr>
            <p:extLst>
              <p:ext uri="{D42A27DB-BD31-4B8C-83A1-F6EECF244321}">
                <p14:modId xmlns:p14="http://schemas.microsoft.com/office/powerpoint/2010/main" val="789162875"/>
              </p:ext>
            </p:extLst>
          </p:nvPr>
        </p:nvGraphicFramePr>
        <p:xfrm>
          <a:off x="7464425" y="400050"/>
          <a:ext cx="5403850" cy="5584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0290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EA6F-5D2F-1694-5FCB-FAC432C445B0}"/>
              </a:ext>
            </a:extLst>
          </p:cNvPr>
          <p:cNvSpPr>
            <a:spLocks noGrp="1"/>
          </p:cNvSpPr>
          <p:nvPr>
            <p:ph type="title"/>
          </p:nvPr>
        </p:nvSpPr>
        <p:spPr>
          <a:xfrm>
            <a:off x="154114" y="1123837"/>
            <a:ext cx="3205536" cy="4601183"/>
          </a:xfrm>
        </p:spPr>
        <p:txBody>
          <a:bodyPr>
            <a:normAutofit fontScale="90000"/>
          </a:bodyPr>
          <a:lstStyle/>
          <a:p>
            <a:r>
              <a:rPr lang="en-US" dirty="0"/>
              <a:t>Of the nearly 4000 GBV survivors in the survey, 58% said they told someone, but only 12% said they reported the crime to the police and only 8% of those resulted in a  conviction.</a:t>
            </a:r>
          </a:p>
        </p:txBody>
      </p:sp>
      <p:pic>
        <p:nvPicPr>
          <p:cNvPr id="12" name="Picture 11" descr="A graph with different colored bars and a red line&#10;&#10;AI-generated content may be incorrect.">
            <a:extLst>
              <a:ext uri="{FF2B5EF4-FFF2-40B4-BE49-F238E27FC236}">
                <a16:creationId xmlns:a16="http://schemas.microsoft.com/office/drawing/2014/main" id="{C99C09A0-C319-920A-6113-23322D38A50F}"/>
              </a:ext>
            </a:extLst>
          </p:cNvPr>
          <p:cNvPicPr>
            <a:picLocks noChangeAspect="1"/>
          </p:cNvPicPr>
          <p:nvPr/>
        </p:nvPicPr>
        <p:blipFill>
          <a:blip r:embed="rId2"/>
          <a:stretch>
            <a:fillRect/>
          </a:stretch>
        </p:blipFill>
        <p:spPr>
          <a:xfrm>
            <a:off x="3924442" y="1059297"/>
            <a:ext cx="7772400" cy="4730261"/>
          </a:xfrm>
          <a:prstGeom prst="rect">
            <a:avLst/>
          </a:prstGeom>
        </p:spPr>
      </p:pic>
      <p:sp>
        <p:nvSpPr>
          <p:cNvPr id="13" name="TextBox 12">
            <a:extLst>
              <a:ext uri="{FF2B5EF4-FFF2-40B4-BE49-F238E27FC236}">
                <a16:creationId xmlns:a16="http://schemas.microsoft.com/office/drawing/2014/main" id="{EAA218CC-FB58-F983-3725-BD078E79D4D2}"/>
              </a:ext>
            </a:extLst>
          </p:cNvPr>
          <p:cNvSpPr txBox="1"/>
          <p:nvPr/>
        </p:nvSpPr>
        <p:spPr>
          <a:xfrm>
            <a:off x="4972692" y="2486346"/>
            <a:ext cx="955496" cy="523220"/>
          </a:xfrm>
          <a:prstGeom prst="rect">
            <a:avLst/>
          </a:prstGeom>
          <a:noFill/>
        </p:spPr>
        <p:txBody>
          <a:bodyPr wrap="square" rtlCol="0">
            <a:spAutoFit/>
          </a:bodyPr>
          <a:lstStyle/>
          <a:p>
            <a:r>
              <a:rPr lang="en-US" sz="1400" dirty="0"/>
              <a:t>3932 GBV</a:t>
            </a:r>
          </a:p>
          <a:p>
            <a:r>
              <a:rPr lang="en-US" sz="1400" dirty="0"/>
              <a:t>survivors</a:t>
            </a:r>
          </a:p>
        </p:txBody>
      </p:sp>
    </p:spTree>
    <p:extLst>
      <p:ext uri="{BB962C8B-B14F-4D97-AF65-F5344CB8AC3E}">
        <p14:creationId xmlns:p14="http://schemas.microsoft.com/office/powerpoint/2010/main" val="146332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A407-964E-6E74-7D8D-90506BEDBE53}"/>
              </a:ext>
            </a:extLst>
          </p:cNvPr>
          <p:cNvSpPr>
            <a:spLocks noGrp="1"/>
          </p:cNvSpPr>
          <p:nvPr>
            <p:ph type="title"/>
          </p:nvPr>
        </p:nvSpPr>
        <p:spPr/>
        <p:txBody>
          <a:bodyPr>
            <a:normAutofit fontScale="90000"/>
          </a:bodyPr>
          <a:lstStyle/>
          <a:p>
            <a:r>
              <a:rPr lang="en-US" dirty="0"/>
              <a:t>Out of all categories and ages, those who are married 25 to 29 are at the highest risk of experiencing GBV and those who are single 25 to 29 are at the lowest risk.</a:t>
            </a:r>
          </a:p>
        </p:txBody>
      </p:sp>
      <p:pic>
        <p:nvPicPr>
          <p:cNvPr id="6" name="Content Placeholder 5" descr="A graph of blue bars&#10;&#10;AI-generated content may be incorrect.">
            <a:extLst>
              <a:ext uri="{FF2B5EF4-FFF2-40B4-BE49-F238E27FC236}">
                <a16:creationId xmlns:a16="http://schemas.microsoft.com/office/drawing/2014/main" id="{47DFC75F-089F-6F98-1A5F-D7F3AE465751}"/>
              </a:ext>
            </a:extLst>
          </p:cNvPr>
          <p:cNvPicPr>
            <a:picLocks noGrp="1" noChangeAspect="1"/>
          </p:cNvPicPr>
          <p:nvPr>
            <p:ph sz="half" idx="1"/>
          </p:nvPr>
        </p:nvPicPr>
        <p:blipFill>
          <a:blip r:embed="rId2"/>
          <a:stretch>
            <a:fillRect/>
          </a:stretch>
        </p:blipFill>
        <p:spPr>
          <a:xfrm>
            <a:off x="4049325" y="155505"/>
            <a:ext cx="6701883" cy="2911082"/>
          </a:xfrm>
        </p:spPr>
      </p:pic>
      <p:pic>
        <p:nvPicPr>
          <p:cNvPr id="8" name="Content Placeholder 7" descr="A graph of blue bars&#10;&#10;AI-generated content may be incorrect.">
            <a:extLst>
              <a:ext uri="{FF2B5EF4-FFF2-40B4-BE49-F238E27FC236}">
                <a16:creationId xmlns:a16="http://schemas.microsoft.com/office/drawing/2014/main" id="{1199F67C-B72B-1E2C-177C-F7CA89179D48}"/>
              </a:ext>
            </a:extLst>
          </p:cNvPr>
          <p:cNvPicPr>
            <a:picLocks noGrp="1" noChangeAspect="1"/>
          </p:cNvPicPr>
          <p:nvPr>
            <p:ph sz="half" idx="2"/>
          </p:nvPr>
        </p:nvPicPr>
        <p:blipFill>
          <a:blip r:embed="rId3"/>
          <a:stretch>
            <a:fillRect/>
          </a:stretch>
        </p:blipFill>
        <p:spPr>
          <a:xfrm>
            <a:off x="4049325" y="3055435"/>
            <a:ext cx="7012686" cy="3463822"/>
          </a:xfrm>
        </p:spPr>
      </p:pic>
    </p:spTree>
    <p:extLst>
      <p:ext uri="{BB962C8B-B14F-4D97-AF65-F5344CB8AC3E}">
        <p14:creationId xmlns:p14="http://schemas.microsoft.com/office/powerpoint/2010/main" val="822637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E6643-B3FC-EF21-C219-DF5FDD846B1D}"/>
              </a:ext>
            </a:extLst>
          </p:cNvPr>
          <p:cNvSpPr>
            <a:spLocks noGrp="1"/>
          </p:cNvSpPr>
          <p:nvPr>
            <p:ph type="title"/>
          </p:nvPr>
        </p:nvSpPr>
        <p:spPr/>
        <p:txBody>
          <a:bodyPr>
            <a:noAutofit/>
          </a:bodyPr>
          <a:lstStyle/>
          <a:p>
            <a:r>
              <a:rPr lang="en-US" dirty="0"/>
              <a:t>Those is the lowest income group, and the highest income group experience the most and nearly on par violence.</a:t>
            </a:r>
          </a:p>
        </p:txBody>
      </p:sp>
      <p:pic>
        <p:nvPicPr>
          <p:cNvPr id="6" name="Content Placeholder 5" descr="A graph with red and blue lines&#10;&#10;AI-generated content may be incorrect.">
            <a:extLst>
              <a:ext uri="{FF2B5EF4-FFF2-40B4-BE49-F238E27FC236}">
                <a16:creationId xmlns:a16="http://schemas.microsoft.com/office/drawing/2014/main" id="{2581B0D5-B759-32A2-0F8C-79C0DE01CBD2}"/>
              </a:ext>
            </a:extLst>
          </p:cNvPr>
          <p:cNvPicPr>
            <a:picLocks noGrp="1" noChangeAspect="1"/>
          </p:cNvPicPr>
          <p:nvPr>
            <p:ph sz="half" idx="1"/>
          </p:nvPr>
        </p:nvPicPr>
        <p:blipFill>
          <a:blip r:embed="rId2"/>
          <a:srcRect l="2123" t="9774" b="2086"/>
          <a:stretch/>
        </p:blipFill>
        <p:spPr>
          <a:xfrm>
            <a:off x="3793446" y="1321620"/>
            <a:ext cx="7253495" cy="4403400"/>
          </a:xfrm>
        </p:spPr>
      </p:pic>
    </p:spTree>
    <p:extLst>
      <p:ext uri="{BB962C8B-B14F-4D97-AF65-F5344CB8AC3E}">
        <p14:creationId xmlns:p14="http://schemas.microsoft.com/office/powerpoint/2010/main" val="720098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FD13-40DF-977D-A1BE-361306C20E28}"/>
              </a:ext>
            </a:extLst>
          </p:cNvPr>
          <p:cNvSpPr>
            <a:spLocks noGrp="1"/>
          </p:cNvSpPr>
          <p:nvPr>
            <p:ph type="title"/>
          </p:nvPr>
        </p:nvSpPr>
        <p:spPr/>
        <p:txBody>
          <a:bodyPr>
            <a:normAutofit/>
          </a:bodyPr>
          <a:lstStyle/>
          <a:p>
            <a:r>
              <a:rPr lang="en-US" dirty="0"/>
              <a:t>The response pathway is ineffective and perpetrates further trauma.</a:t>
            </a:r>
          </a:p>
        </p:txBody>
      </p:sp>
      <p:sp>
        <p:nvSpPr>
          <p:cNvPr id="3" name="Content Placeholder 2">
            <a:extLst>
              <a:ext uri="{FF2B5EF4-FFF2-40B4-BE49-F238E27FC236}">
                <a16:creationId xmlns:a16="http://schemas.microsoft.com/office/drawing/2014/main" id="{5698EC6A-1A6B-3059-576E-0C592B5FE91C}"/>
              </a:ext>
            </a:extLst>
          </p:cNvPr>
          <p:cNvSpPr>
            <a:spLocks noGrp="1"/>
          </p:cNvSpPr>
          <p:nvPr>
            <p:ph idx="1"/>
          </p:nvPr>
        </p:nvSpPr>
        <p:spPr>
          <a:xfrm>
            <a:off x="3607397" y="274058"/>
            <a:ext cx="7315200" cy="5898679"/>
          </a:xfrm>
        </p:spPr>
        <p:txBody>
          <a:bodyPr>
            <a:normAutofit lnSpcReduction="10000"/>
          </a:bodyPr>
          <a:lstStyle/>
          <a:p>
            <a:pPr marL="342900" indent="-342900">
              <a:lnSpc>
                <a:spcPct val="110000"/>
              </a:lnSpc>
              <a:spcBef>
                <a:spcPts val="0"/>
              </a:spcBef>
              <a:spcAft>
                <a:spcPts val="600"/>
              </a:spcAft>
              <a:buFont typeface="Symbol" pitchFamily="2" charset="2"/>
              <a:buChar char=""/>
            </a:pPr>
            <a:r>
              <a:rPr lang="en-CA" sz="2400" b="1" kern="100" dirty="0">
                <a:latin typeface="Aptos" panose="020B0004020202020204" pitchFamily="34" charset="0"/>
                <a:cs typeface="Times New Roman" panose="02020603050405020304" pitchFamily="18" charset="0"/>
              </a:rPr>
              <a:t>Justice:</a:t>
            </a:r>
            <a:r>
              <a:rPr lang="en-CA" sz="2400" kern="100" dirty="0">
                <a:latin typeface="Aptos" panose="020B0004020202020204" pitchFamily="34" charset="0"/>
                <a:cs typeface="Times New Roman" panose="02020603050405020304" pitchFamily="18" charset="0"/>
              </a:rPr>
              <a:t>  In 2022 (the most recent data available), there were 30,028 cases of GBV reported to FSVUs in PNG; from these only 1,304 resulted in arrests (4%) and of this only, 156 convictions (.5%). </a:t>
            </a:r>
          </a:p>
          <a:p>
            <a:pPr marL="342900" indent="-342900">
              <a:lnSpc>
                <a:spcPct val="110000"/>
              </a:lnSpc>
              <a:spcBef>
                <a:spcPts val="0"/>
              </a:spcBef>
              <a:spcAft>
                <a:spcPts val="600"/>
              </a:spcAft>
              <a:buFont typeface="Symbol" pitchFamily="2" charset="2"/>
              <a:buChar char=""/>
            </a:pPr>
            <a:r>
              <a:rPr lang="en-CA" sz="2400" b="1" kern="100" dirty="0">
                <a:latin typeface="Aptos" panose="020B0004020202020204" pitchFamily="34" charset="0"/>
                <a:cs typeface="Times New Roman" panose="02020603050405020304" pitchFamily="18" charset="0"/>
              </a:rPr>
              <a:t>Police:</a:t>
            </a:r>
            <a:r>
              <a:rPr lang="en-CA" sz="2400" kern="100" dirty="0">
                <a:latin typeface="Aptos" panose="020B0004020202020204" pitchFamily="34" charset="0"/>
                <a:cs typeface="Times New Roman" panose="02020603050405020304" pitchFamily="18" charset="0"/>
              </a:rPr>
              <a:t>  There are only 61 FSVUs, dedicated nation-wide and many of these are understaffed, undertrained, underfunded and without proper GBV SOPs.</a:t>
            </a:r>
          </a:p>
          <a:p>
            <a:pPr marL="342900" indent="-342900">
              <a:lnSpc>
                <a:spcPct val="110000"/>
              </a:lnSpc>
              <a:spcBef>
                <a:spcPts val="0"/>
              </a:spcBef>
              <a:spcAft>
                <a:spcPts val="600"/>
              </a:spcAft>
              <a:buFont typeface="Symbol" pitchFamily="2" charset="2"/>
              <a:buChar char=""/>
            </a:pPr>
            <a:r>
              <a:rPr lang="en-US" sz="2400" b="1" dirty="0"/>
              <a:t>Health:</a:t>
            </a:r>
            <a:r>
              <a:rPr lang="en-US" sz="2400" dirty="0"/>
              <a:t> PNG has 35 hospitals, 732 health centers and 40 community health posts but only </a:t>
            </a:r>
            <a:r>
              <a:rPr lang="en-CA" sz="2400" dirty="0"/>
              <a:t>39 FSCs and  many of these are understaffed, underfunded and without proper GBV tools and SOPs.</a:t>
            </a:r>
          </a:p>
          <a:p>
            <a:pPr marL="342900" indent="-342900">
              <a:lnSpc>
                <a:spcPct val="110000"/>
              </a:lnSpc>
              <a:spcBef>
                <a:spcPts val="0"/>
              </a:spcBef>
              <a:spcAft>
                <a:spcPts val="600"/>
              </a:spcAft>
              <a:buFont typeface="Symbol" pitchFamily="2" charset="2"/>
              <a:buChar char=""/>
            </a:pPr>
            <a:r>
              <a:rPr lang="en-US" sz="2400" b="1" dirty="0"/>
              <a:t>Safe Houses</a:t>
            </a:r>
            <a:r>
              <a:rPr lang="en-US" sz="2400" dirty="0"/>
              <a:t>:  There are currently only 51 safe houses or safe shelters/accommodation operating in the country.</a:t>
            </a:r>
            <a:endParaRPr lang="en-US" sz="2400" dirty="0">
              <a:effectLst/>
              <a:latin typeface="Calibri" panose="020F0502020204030204" pitchFamily="34" charset="0"/>
              <a:ea typeface="Calibri" panose="020F0502020204030204" pitchFamily="34" charset="0"/>
            </a:endParaRPr>
          </a:p>
        </p:txBody>
      </p:sp>
      <p:sp>
        <p:nvSpPr>
          <p:cNvPr id="4" name="Title 1">
            <a:extLst>
              <a:ext uri="{FF2B5EF4-FFF2-40B4-BE49-F238E27FC236}">
                <a16:creationId xmlns:a16="http://schemas.microsoft.com/office/drawing/2014/main" id="{6974D6E0-265A-8FD0-2D22-EA2E8968891C}"/>
              </a:ext>
            </a:extLst>
          </p:cNvPr>
          <p:cNvSpPr txBox="1">
            <a:spLocks/>
          </p:cNvSpPr>
          <p:nvPr/>
        </p:nvSpPr>
        <p:spPr>
          <a:xfrm>
            <a:off x="0" y="6164494"/>
            <a:ext cx="12192000" cy="693506"/>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000" dirty="0">
                <a:solidFill>
                  <a:schemeClr val="bg1"/>
                </a:solidFill>
              </a:rPr>
              <a:t>With no shared national data-base system or accountability mechanisms.</a:t>
            </a:r>
          </a:p>
        </p:txBody>
      </p:sp>
    </p:spTree>
    <p:extLst>
      <p:ext uri="{BB962C8B-B14F-4D97-AF65-F5344CB8AC3E}">
        <p14:creationId xmlns:p14="http://schemas.microsoft.com/office/powerpoint/2010/main" val="1924354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oup of men sitting at a table&#10;&#10;AI-generated content may be incorrect.">
            <a:extLst>
              <a:ext uri="{FF2B5EF4-FFF2-40B4-BE49-F238E27FC236}">
                <a16:creationId xmlns:a16="http://schemas.microsoft.com/office/drawing/2014/main" id="{C334AC2E-6EFE-81F1-D993-AFC2345FC47E}"/>
              </a:ext>
            </a:extLst>
          </p:cNvPr>
          <p:cNvPicPr>
            <a:picLocks noChangeAspect="1"/>
          </p:cNvPicPr>
          <p:nvPr/>
        </p:nvPicPr>
        <p:blipFill>
          <a:blip r:embed="rId2"/>
          <a:stretch>
            <a:fillRect/>
          </a:stretch>
        </p:blipFill>
        <p:spPr>
          <a:xfrm>
            <a:off x="0" y="3975624"/>
            <a:ext cx="1183217" cy="1577623"/>
          </a:xfrm>
          <a:prstGeom prst="rect">
            <a:avLst/>
          </a:prstGeom>
        </p:spPr>
      </p:pic>
      <p:pic>
        <p:nvPicPr>
          <p:cNvPr id="20" name="Picture 19" descr="A person sitting at a table with a person and a can&#10;&#10;AI-generated content may be incorrect.">
            <a:extLst>
              <a:ext uri="{FF2B5EF4-FFF2-40B4-BE49-F238E27FC236}">
                <a16:creationId xmlns:a16="http://schemas.microsoft.com/office/drawing/2014/main" id="{4C105533-0F73-A90B-7780-D4F648BF08DA}"/>
              </a:ext>
            </a:extLst>
          </p:cNvPr>
          <p:cNvPicPr>
            <a:picLocks noChangeAspect="1"/>
          </p:cNvPicPr>
          <p:nvPr/>
        </p:nvPicPr>
        <p:blipFill>
          <a:blip r:embed="rId3"/>
          <a:stretch>
            <a:fillRect/>
          </a:stretch>
        </p:blipFill>
        <p:spPr>
          <a:xfrm rot="5400000">
            <a:off x="367510" y="5477186"/>
            <a:ext cx="1612033" cy="1209025"/>
          </a:xfrm>
          <a:prstGeom prst="rect">
            <a:avLst/>
          </a:prstGeom>
        </p:spPr>
      </p:pic>
      <p:sp>
        <p:nvSpPr>
          <p:cNvPr id="5" name="Title 4">
            <a:extLst>
              <a:ext uri="{FF2B5EF4-FFF2-40B4-BE49-F238E27FC236}">
                <a16:creationId xmlns:a16="http://schemas.microsoft.com/office/drawing/2014/main" id="{6279785C-03E7-0FC0-E57D-F8D1976072E3}"/>
              </a:ext>
            </a:extLst>
          </p:cNvPr>
          <p:cNvSpPr>
            <a:spLocks noGrp="1"/>
          </p:cNvSpPr>
          <p:nvPr>
            <p:ph type="title"/>
          </p:nvPr>
        </p:nvSpPr>
        <p:spPr/>
        <p:txBody>
          <a:bodyPr/>
          <a:lstStyle/>
          <a:p>
            <a:r>
              <a:rPr lang="en-US" dirty="0"/>
              <a:t>`</a:t>
            </a:r>
          </a:p>
        </p:txBody>
      </p:sp>
      <p:sp>
        <p:nvSpPr>
          <p:cNvPr id="6" name="Content Placeholder 5">
            <a:extLst>
              <a:ext uri="{FF2B5EF4-FFF2-40B4-BE49-F238E27FC236}">
                <a16:creationId xmlns:a16="http://schemas.microsoft.com/office/drawing/2014/main" id="{F46872C3-466B-EA1C-602C-8CD5AE0007EA}"/>
              </a:ext>
            </a:extLst>
          </p:cNvPr>
          <p:cNvSpPr>
            <a:spLocks noGrp="1"/>
          </p:cNvSpPr>
          <p:nvPr>
            <p:ph idx="1"/>
          </p:nvPr>
        </p:nvSpPr>
        <p:spPr>
          <a:xfrm>
            <a:off x="3841276" y="1123837"/>
            <a:ext cx="7315200" cy="5120640"/>
          </a:xfrm>
        </p:spPr>
        <p:txBody>
          <a:bodyPr>
            <a:normAutofit fontScale="92500" lnSpcReduction="10000"/>
          </a:bodyPr>
          <a:lstStyle/>
          <a:p>
            <a:pPr marL="342900" marR="71755" lvl="0" indent="-342900">
              <a:spcBef>
                <a:spcPts val="600"/>
              </a:spcBef>
              <a:spcAft>
                <a:spcPts val="600"/>
              </a:spcAft>
              <a:buFont typeface="Symbol" pitchFamily="2" charset="2"/>
              <a:buChar char=""/>
              <a:tabLst>
                <a:tab pos="457200" algn="l"/>
              </a:tabLst>
            </a:pPr>
            <a:r>
              <a:rPr lang="en-US" sz="1800" b="1" dirty="0">
                <a:effectLst/>
                <a:latin typeface="Aptos" panose="020B0004020202020204" pitchFamily="34" charset="0"/>
                <a:ea typeface="Aptos" panose="020B0004020202020204" pitchFamily="34" charset="0"/>
                <a:cs typeface="Times New Roman" panose="02020603050405020304" pitchFamily="18" charset="0"/>
              </a:rPr>
              <a:t>Deeply ingrained cultural beliefs and practices</a:t>
            </a:r>
            <a:r>
              <a:rPr lang="en-US" sz="1800" dirty="0">
                <a:effectLst/>
                <a:latin typeface="Aptos" panose="020B0004020202020204" pitchFamily="34" charset="0"/>
                <a:ea typeface="Aptos" panose="020B0004020202020204" pitchFamily="34" charset="0"/>
                <a:cs typeface="Times New Roman" panose="02020603050405020304" pitchFamily="18" charset="0"/>
              </a:rPr>
              <a:t> such as bride price, traditional village court compensation systems and gender role expectations. </a:t>
            </a:r>
            <a:endParaRPr lang="en-CA" sz="1800" dirty="0">
              <a:effectLst/>
              <a:latin typeface="Arial" panose="020B0604020202020204" pitchFamily="34" charset="0"/>
              <a:ea typeface="Arial" panose="020B0604020202020204" pitchFamily="34" charset="0"/>
            </a:endParaRPr>
          </a:p>
          <a:p>
            <a:pPr marL="342900" marR="71755" lvl="0" indent="-342900">
              <a:spcBef>
                <a:spcPts val="600"/>
              </a:spcBef>
              <a:spcAft>
                <a:spcPts val="600"/>
              </a:spcAft>
              <a:buFont typeface="Symbol" pitchFamily="2" charset="2"/>
              <a:buChar char=""/>
              <a:tabLst>
                <a:tab pos="457200" algn="l"/>
              </a:tabLst>
            </a:pPr>
            <a:r>
              <a:rPr lang="en-US" sz="1800" b="1" dirty="0">
                <a:effectLst/>
                <a:latin typeface="Aptos" panose="020B0004020202020204" pitchFamily="34" charset="0"/>
                <a:ea typeface="Aptos" panose="020B0004020202020204" pitchFamily="34" charset="0"/>
                <a:cs typeface="Times New Roman" panose="02020603050405020304" pitchFamily="18" charset="0"/>
              </a:rPr>
              <a:t>Inadequate resources and funding</a:t>
            </a:r>
            <a:r>
              <a:rPr lang="en-US" sz="1800" dirty="0">
                <a:effectLst/>
                <a:latin typeface="Aptos" panose="020B0004020202020204" pitchFamily="34" charset="0"/>
                <a:ea typeface="Aptos" panose="020B0004020202020204" pitchFamily="34" charset="0"/>
                <a:cs typeface="Times New Roman" panose="02020603050405020304" pitchFamily="18" charset="0"/>
              </a:rPr>
              <a:t> including actual budget funding, trained human resources and logistical support like office equipment and supplies, and sufficient means of transportation.  </a:t>
            </a:r>
            <a:endParaRPr lang="en-CA" sz="1800" dirty="0">
              <a:effectLst/>
              <a:latin typeface="Arial" panose="020B0604020202020204" pitchFamily="34" charset="0"/>
              <a:ea typeface="Arial" panose="020B0604020202020204" pitchFamily="34" charset="0"/>
            </a:endParaRPr>
          </a:p>
          <a:p>
            <a:pPr marL="342900" marR="71755" lvl="0" indent="-342900">
              <a:spcBef>
                <a:spcPts val="600"/>
              </a:spcBef>
              <a:spcAft>
                <a:spcPts val="600"/>
              </a:spcAft>
              <a:buFont typeface="Symbol" pitchFamily="2" charset="2"/>
              <a:buChar char=""/>
              <a:tabLst>
                <a:tab pos="457200" algn="l"/>
              </a:tabLst>
            </a:pPr>
            <a:r>
              <a:rPr lang="en-US" sz="1800" b="1" dirty="0">
                <a:effectLst/>
                <a:latin typeface="Aptos" panose="020B0004020202020204" pitchFamily="34" charset="0"/>
                <a:ea typeface="Aptos" panose="020B0004020202020204" pitchFamily="34" charset="0"/>
                <a:cs typeface="Times New Roman" panose="02020603050405020304" pitchFamily="18" charset="0"/>
              </a:rPr>
              <a:t>Weak law enforcement and judicial systems</a:t>
            </a:r>
            <a:r>
              <a:rPr lang="en-US" sz="1800" dirty="0">
                <a:effectLst/>
                <a:latin typeface="Aptos" panose="020B0004020202020204" pitchFamily="34" charset="0"/>
                <a:ea typeface="Aptos" panose="020B0004020202020204" pitchFamily="34" charset="0"/>
                <a:cs typeface="Times New Roman" panose="02020603050405020304" pitchFamily="18" charset="0"/>
              </a:rPr>
              <a:t> including biased policing, along with an inefficient and underfunded judiciary, make it difficult to hold perpetrators accountable and provide protection and justice for survivors.</a:t>
            </a:r>
            <a:endParaRPr lang="en-CA" sz="1800" dirty="0">
              <a:effectLst/>
              <a:latin typeface="Arial" panose="020B0604020202020204" pitchFamily="34" charset="0"/>
              <a:ea typeface="Arial" panose="020B0604020202020204" pitchFamily="34" charset="0"/>
            </a:endParaRPr>
          </a:p>
          <a:p>
            <a:pPr marL="342900" marR="71755" lvl="0" indent="-342900">
              <a:spcBef>
                <a:spcPts val="600"/>
              </a:spcBef>
              <a:spcAft>
                <a:spcPts val="600"/>
              </a:spcAft>
              <a:buFont typeface="Symbol" pitchFamily="2" charset="2"/>
              <a:buChar char=""/>
              <a:tabLst>
                <a:tab pos="457200" algn="l"/>
              </a:tabLst>
            </a:pPr>
            <a:r>
              <a:rPr lang="en-US" sz="1800" b="1" dirty="0">
                <a:effectLst/>
                <a:latin typeface="Aptos" panose="020B0004020202020204" pitchFamily="34" charset="0"/>
                <a:ea typeface="Aptos" panose="020B0004020202020204" pitchFamily="34" charset="0"/>
                <a:cs typeface="Times New Roman" panose="02020603050405020304" pitchFamily="18" charset="0"/>
              </a:rPr>
              <a:t>Unavailable and inaccurate data and low capacity</a:t>
            </a:r>
            <a:r>
              <a:rPr lang="en-US" sz="1800" dirty="0">
                <a:effectLst/>
                <a:latin typeface="Aptos" panose="020B0004020202020204" pitchFamily="34" charset="0"/>
                <a:ea typeface="Aptos" panose="020B0004020202020204" pitchFamily="34" charset="0"/>
                <a:cs typeface="Times New Roman" panose="02020603050405020304" pitchFamily="18" charset="0"/>
              </a:rPr>
              <a:t> makes it nearly impossible to identify trends, measure progress, and inform policy decisions.</a:t>
            </a:r>
            <a:endParaRPr lang="en-CA" sz="1800" dirty="0">
              <a:effectLst/>
              <a:latin typeface="Arial" panose="020B0604020202020204" pitchFamily="34" charset="0"/>
              <a:ea typeface="Arial" panose="020B0604020202020204" pitchFamily="34" charset="0"/>
            </a:endParaRPr>
          </a:p>
          <a:p>
            <a:pPr marL="342900" marR="71755" lvl="0" indent="-342900" algn="just">
              <a:spcBef>
                <a:spcPts val="600"/>
              </a:spcBef>
              <a:spcAft>
                <a:spcPts val="600"/>
              </a:spcAft>
              <a:buFont typeface="Symbol" pitchFamily="2" charset="2"/>
              <a:buChar char=""/>
              <a:tabLst>
                <a:tab pos="457200" algn="l"/>
              </a:tabLst>
            </a:pPr>
            <a:r>
              <a:rPr lang="en-US" sz="1800" b="1" dirty="0">
                <a:effectLst/>
                <a:latin typeface="Aptos" panose="020B0004020202020204" pitchFamily="34" charset="0"/>
                <a:ea typeface="Aptos" panose="020B0004020202020204" pitchFamily="34" charset="0"/>
                <a:cs typeface="Times New Roman" panose="02020603050405020304" pitchFamily="18" charset="0"/>
              </a:rPr>
              <a:t>Training, and Monitoring and Evaluation</a:t>
            </a:r>
            <a:r>
              <a:rPr lang="en-US" sz="1800" dirty="0">
                <a:effectLst/>
                <a:latin typeface="Aptos" panose="020B0004020202020204" pitchFamily="34" charset="0"/>
                <a:ea typeface="Aptos" panose="020B0004020202020204" pitchFamily="34" charset="0"/>
                <a:cs typeface="Times New Roman" panose="02020603050405020304" pitchFamily="18" charset="0"/>
              </a:rPr>
              <a:t> for law enforcement officers, courts, village magistrates, healthcare providers, teachers and community leaders to ensure they are equipped to handle GBV cases sensitively, confidentially and effectively.</a:t>
            </a:r>
            <a:endParaRPr lang="en-CA" sz="1800" dirty="0">
              <a:effectLst/>
              <a:latin typeface="Arial" panose="020B0604020202020204" pitchFamily="34" charset="0"/>
              <a:ea typeface="Arial" panose="020B0604020202020204" pitchFamily="34" charset="0"/>
            </a:endParaRPr>
          </a:p>
          <a:p>
            <a:pPr marL="342900" marR="71755" lvl="0" indent="-342900">
              <a:spcBef>
                <a:spcPts val="600"/>
              </a:spcBef>
              <a:spcAft>
                <a:spcPts val="600"/>
              </a:spcAft>
              <a:buFont typeface="Symbol" pitchFamily="2" charset="2"/>
              <a:buChar char=""/>
              <a:tabLst>
                <a:tab pos="457200" algn="l"/>
              </a:tabLst>
            </a:pPr>
            <a:r>
              <a:rPr lang="en-US" sz="1800" b="1" dirty="0">
                <a:effectLst/>
                <a:latin typeface="Aptos" panose="020B0004020202020204" pitchFamily="34" charset="0"/>
                <a:ea typeface="Aptos" panose="020B0004020202020204" pitchFamily="34" charset="0"/>
                <a:cs typeface="Times New Roman" panose="02020603050405020304" pitchFamily="18" charset="0"/>
              </a:rPr>
              <a:t>Political Will </a:t>
            </a:r>
            <a:r>
              <a:rPr lang="en-US" sz="1800" dirty="0">
                <a:effectLst/>
                <a:latin typeface="Aptos" panose="020B0004020202020204" pitchFamily="34" charset="0"/>
                <a:ea typeface="Aptos" panose="020B0004020202020204" pitchFamily="34" charset="0"/>
                <a:cs typeface="Times New Roman" panose="02020603050405020304" pitchFamily="18" charset="0"/>
              </a:rPr>
              <a:t>at all levels of government is lacking.  Evidence points particularly a lack of engagement at the Provincial Government level but also at the most senior levels in police and judiciary system.</a:t>
            </a:r>
            <a:endParaRPr lang="en-CA" sz="1800" dirty="0">
              <a:effectLst/>
              <a:latin typeface="Arial" panose="020B0604020202020204" pitchFamily="34" charset="0"/>
              <a:ea typeface="Arial" panose="020B0604020202020204" pitchFamily="34" charset="0"/>
            </a:endParaRPr>
          </a:p>
          <a:p>
            <a:endParaRPr lang="en-US" dirty="0"/>
          </a:p>
        </p:txBody>
      </p:sp>
      <p:sp>
        <p:nvSpPr>
          <p:cNvPr id="4" name="Title 1">
            <a:extLst>
              <a:ext uri="{FF2B5EF4-FFF2-40B4-BE49-F238E27FC236}">
                <a16:creationId xmlns:a16="http://schemas.microsoft.com/office/drawing/2014/main" id="{D5A29A46-4CA2-8FAB-181E-B0487950E345}"/>
              </a:ext>
            </a:extLst>
          </p:cNvPr>
          <p:cNvSpPr txBox="1">
            <a:spLocks/>
          </p:cNvSpPr>
          <p:nvPr/>
        </p:nvSpPr>
        <p:spPr>
          <a:xfrm>
            <a:off x="0" y="0"/>
            <a:ext cx="12192000" cy="709127"/>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000" b="0" i="0" u="none" strike="noStrike" dirty="0">
                <a:solidFill>
                  <a:schemeClr val="bg1"/>
                </a:solidFill>
                <a:effectLst/>
                <a:latin typeface="National2"/>
              </a:rPr>
              <a:t>At the sub-national level participants shared their views on the major challenges.</a:t>
            </a:r>
            <a:endParaRPr lang="en-US" sz="3000" dirty="0">
              <a:solidFill>
                <a:schemeClr val="bg1"/>
              </a:solidFill>
            </a:endParaRPr>
          </a:p>
        </p:txBody>
      </p:sp>
      <p:pic>
        <p:nvPicPr>
          <p:cNvPr id="8" name="Picture 7" descr="A person sitting at a table&#10;&#10;AI-generated content may be incorrect.">
            <a:extLst>
              <a:ext uri="{FF2B5EF4-FFF2-40B4-BE49-F238E27FC236}">
                <a16:creationId xmlns:a16="http://schemas.microsoft.com/office/drawing/2014/main" id="{F580E6B8-B16E-F1E2-B633-4B78279C1C80}"/>
              </a:ext>
            </a:extLst>
          </p:cNvPr>
          <p:cNvPicPr>
            <a:picLocks noChangeAspect="1"/>
          </p:cNvPicPr>
          <p:nvPr/>
        </p:nvPicPr>
        <p:blipFill>
          <a:blip r:embed="rId4"/>
          <a:stretch>
            <a:fillRect/>
          </a:stretch>
        </p:blipFill>
        <p:spPr>
          <a:xfrm rot="5400000">
            <a:off x="2272598" y="2404576"/>
            <a:ext cx="1507067" cy="1130300"/>
          </a:xfrm>
          <a:prstGeom prst="rect">
            <a:avLst/>
          </a:prstGeom>
        </p:spPr>
      </p:pic>
      <p:pic>
        <p:nvPicPr>
          <p:cNvPr id="12" name="Picture 11" descr="A group of men sitting on white cubes&#10;&#10;AI-generated content may be incorrect.">
            <a:extLst>
              <a:ext uri="{FF2B5EF4-FFF2-40B4-BE49-F238E27FC236}">
                <a16:creationId xmlns:a16="http://schemas.microsoft.com/office/drawing/2014/main" id="{76E00DED-C315-B884-C3AF-9482DF24D40E}"/>
              </a:ext>
            </a:extLst>
          </p:cNvPr>
          <p:cNvPicPr>
            <a:picLocks noChangeAspect="1"/>
          </p:cNvPicPr>
          <p:nvPr/>
        </p:nvPicPr>
        <p:blipFill>
          <a:blip r:embed="rId5"/>
          <a:stretch>
            <a:fillRect/>
          </a:stretch>
        </p:blipFill>
        <p:spPr>
          <a:xfrm>
            <a:off x="1130301" y="709124"/>
            <a:ext cx="2009423" cy="1507067"/>
          </a:xfrm>
          <a:prstGeom prst="rect">
            <a:avLst/>
          </a:prstGeom>
        </p:spPr>
      </p:pic>
      <p:pic>
        <p:nvPicPr>
          <p:cNvPr id="14" name="Picture 13" descr="A person in a suit holding a microphone&#10;&#10;AI-generated content may be incorrect.">
            <a:extLst>
              <a:ext uri="{FF2B5EF4-FFF2-40B4-BE49-F238E27FC236}">
                <a16:creationId xmlns:a16="http://schemas.microsoft.com/office/drawing/2014/main" id="{F37170C0-02B0-024F-E148-E629841B7557}"/>
              </a:ext>
            </a:extLst>
          </p:cNvPr>
          <p:cNvPicPr>
            <a:picLocks noChangeAspect="1"/>
          </p:cNvPicPr>
          <p:nvPr/>
        </p:nvPicPr>
        <p:blipFill>
          <a:blip r:embed="rId6"/>
          <a:stretch>
            <a:fillRect/>
          </a:stretch>
        </p:blipFill>
        <p:spPr>
          <a:xfrm>
            <a:off x="3881" y="710845"/>
            <a:ext cx="1129010" cy="1505346"/>
          </a:xfrm>
          <a:prstGeom prst="rect">
            <a:avLst/>
          </a:prstGeom>
        </p:spPr>
      </p:pic>
      <p:pic>
        <p:nvPicPr>
          <p:cNvPr id="16" name="Picture 15" descr="A person in a blue shirt&#10;&#10;AI-generated content may be incorrect.">
            <a:extLst>
              <a:ext uri="{FF2B5EF4-FFF2-40B4-BE49-F238E27FC236}">
                <a16:creationId xmlns:a16="http://schemas.microsoft.com/office/drawing/2014/main" id="{7500D5EE-CB00-0530-07F3-2F1ACBB0FF5C}"/>
              </a:ext>
            </a:extLst>
          </p:cNvPr>
          <p:cNvPicPr>
            <a:picLocks noChangeAspect="1"/>
          </p:cNvPicPr>
          <p:nvPr/>
        </p:nvPicPr>
        <p:blipFill>
          <a:blip r:embed="rId7"/>
          <a:stretch>
            <a:fillRect/>
          </a:stretch>
        </p:blipFill>
        <p:spPr>
          <a:xfrm>
            <a:off x="3139724" y="709124"/>
            <a:ext cx="871181" cy="1698977"/>
          </a:xfrm>
          <a:prstGeom prst="rect">
            <a:avLst/>
          </a:prstGeom>
        </p:spPr>
      </p:pic>
      <p:pic>
        <p:nvPicPr>
          <p:cNvPr id="18" name="Picture 17" descr="A group of people sitting at a table&#10;&#10;AI-generated content may be incorrect.">
            <a:extLst>
              <a:ext uri="{FF2B5EF4-FFF2-40B4-BE49-F238E27FC236}">
                <a16:creationId xmlns:a16="http://schemas.microsoft.com/office/drawing/2014/main" id="{B8124AD7-1099-886E-8C90-8ED5B6C02C74}"/>
              </a:ext>
            </a:extLst>
          </p:cNvPr>
          <p:cNvPicPr>
            <a:picLocks noChangeAspect="1"/>
          </p:cNvPicPr>
          <p:nvPr/>
        </p:nvPicPr>
        <p:blipFill>
          <a:blip r:embed="rId8"/>
          <a:stretch>
            <a:fillRect/>
          </a:stretch>
        </p:blipFill>
        <p:spPr>
          <a:xfrm rot="5400000">
            <a:off x="2548468" y="3491817"/>
            <a:ext cx="1303866" cy="977899"/>
          </a:xfrm>
          <a:prstGeom prst="rect">
            <a:avLst/>
          </a:prstGeom>
        </p:spPr>
      </p:pic>
      <p:pic>
        <p:nvPicPr>
          <p:cNvPr id="36" name="Picture 35" descr="A person holding a microphone and standing next to another person&#10;&#10;AI-generated content may be incorrect.">
            <a:extLst>
              <a:ext uri="{FF2B5EF4-FFF2-40B4-BE49-F238E27FC236}">
                <a16:creationId xmlns:a16="http://schemas.microsoft.com/office/drawing/2014/main" id="{F5587574-EDDF-BE24-D1B0-CCC210EC8E40}"/>
              </a:ext>
            </a:extLst>
          </p:cNvPr>
          <p:cNvPicPr>
            <a:picLocks noChangeAspect="1"/>
          </p:cNvPicPr>
          <p:nvPr/>
        </p:nvPicPr>
        <p:blipFill>
          <a:blip r:embed="rId9"/>
          <a:stretch>
            <a:fillRect/>
          </a:stretch>
        </p:blipFill>
        <p:spPr>
          <a:xfrm rot="5400000">
            <a:off x="2136070" y="4436535"/>
            <a:ext cx="1495778" cy="1121834"/>
          </a:xfrm>
          <a:prstGeom prst="rect">
            <a:avLst/>
          </a:prstGeom>
        </p:spPr>
      </p:pic>
      <p:pic>
        <p:nvPicPr>
          <p:cNvPr id="40" name="Picture 39" descr="A person holding a microphone&#10;&#10;AI-generated content may be incorrect.">
            <a:extLst>
              <a:ext uri="{FF2B5EF4-FFF2-40B4-BE49-F238E27FC236}">
                <a16:creationId xmlns:a16="http://schemas.microsoft.com/office/drawing/2014/main" id="{A3A61500-EB4D-2ED9-7D5C-066594ABC5BF}"/>
              </a:ext>
            </a:extLst>
          </p:cNvPr>
          <p:cNvPicPr>
            <a:picLocks noChangeAspect="1"/>
          </p:cNvPicPr>
          <p:nvPr/>
        </p:nvPicPr>
        <p:blipFill>
          <a:blip r:embed="rId10"/>
          <a:stretch>
            <a:fillRect/>
          </a:stretch>
        </p:blipFill>
        <p:spPr>
          <a:xfrm rot="5400000">
            <a:off x="-153106" y="5275864"/>
            <a:ext cx="1224844" cy="918633"/>
          </a:xfrm>
          <a:prstGeom prst="rect">
            <a:avLst/>
          </a:prstGeom>
        </p:spPr>
      </p:pic>
      <p:pic>
        <p:nvPicPr>
          <p:cNvPr id="38" name="Picture 37" descr="A person holding an object&#10;&#10;AI-generated content may be incorrect.">
            <a:extLst>
              <a:ext uri="{FF2B5EF4-FFF2-40B4-BE49-F238E27FC236}">
                <a16:creationId xmlns:a16="http://schemas.microsoft.com/office/drawing/2014/main" id="{7CB5DFA2-953A-17A0-2847-C2E714C03824}"/>
              </a:ext>
            </a:extLst>
          </p:cNvPr>
          <p:cNvPicPr>
            <a:picLocks noChangeAspect="1"/>
          </p:cNvPicPr>
          <p:nvPr/>
        </p:nvPicPr>
        <p:blipFill>
          <a:blip r:embed="rId11"/>
          <a:srcRect t="14105" b="13467"/>
          <a:stretch/>
        </p:blipFill>
        <p:spPr>
          <a:xfrm rot="5400000">
            <a:off x="1375080" y="5749221"/>
            <a:ext cx="1715667" cy="931968"/>
          </a:xfrm>
          <a:prstGeom prst="rect">
            <a:avLst/>
          </a:prstGeom>
        </p:spPr>
      </p:pic>
      <p:pic>
        <p:nvPicPr>
          <p:cNvPr id="44" name="Picture 43" descr="A person sitting at a table with her hands together&#10;&#10;AI-generated content may be incorrect.">
            <a:extLst>
              <a:ext uri="{FF2B5EF4-FFF2-40B4-BE49-F238E27FC236}">
                <a16:creationId xmlns:a16="http://schemas.microsoft.com/office/drawing/2014/main" id="{947D9B61-BAF4-A905-108E-70E6055F8EBC}"/>
              </a:ext>
            </a:extLst>
          </p:cNvPr>
          <p:cNvPicPr>
            <a:picLocks noChangeAspect="1"/>
          </p:cNvPicPr>
          <p:nvPr/>
        </p:nvPicPr>
        <p:blipFill>
          <a:blip r:embed="rId12"/>
          <a:stretch>
            <a:fillRect/>
          </a:stretch>
        </p:blipFill>
        <p:spPr>
          <a:xfrm>
            <a:off x="2378487" y="5349649"/>
            <a:ext cx="1115482" cy="1487309"/>
          </a:xfrm>
          <a:prstGeom prst="rect">
            <a:avLst/>
          </a:prstGeom>
        </p:spPr>
      </p:pic>
      <p:pic>
        <p:nvPicPr>
          <p:cNvPr id="48" name="Picture 47" descr="A person in a suit speaking into a microphone&#10;&#10;AI-generated content may be incorrect.">
            <a:extLst>
              <a:ext uri="{FF2B5EF4-FFF2-40B4-BE49-F238E27FC236}">
                <a16:creationId xmlns:a16="http://schemas.microsoft.com/office/drawing/2014/main" id="{CA689475-8E21-2DB4-E909-1A37E7B946A1}"/>
              </a:ext>
            </a:extLst>
          </p:cNvPr>
          <p:cNvPicPr>
            <a:picLocks noChangeAspect="1"/>
          </p:cNvPicPr>
          <p:nvPr/>
        </p:nvPicPr>
        <p:blipFill>
          <a:blip r:embed="rId13"/>
          <a:srcRect l="-7294" b="22773"/>
          <a:stretch/>
        </p:blipFill>
        <p:spPr>
          <a:xfrm>
            <a:off x="-62516" y="1983635"/>
            <a:ext cx="1139707" cy="1059174"/>
          </a:xfrm>
          <a:prstGeom prst="rect">
            <a:avLst/>
          </a:prstGeom>
        </p:spPr>
      </p:pic>
      <p:pic>
        <p:nvPicPr>
          <p:cNvPr id="52" name="Picture 51" descr="A person and person sitting at a table&#10;&#10;AI-generated content may be incorrect.">
            <a:extLst>
              <a:ext uri="{FF2B5EF4-FFF2-40B4-BE49-F238E27FC236}">
                <a16:creationId xmlns:a16="http://schemas.microsoft.com/office/drawing/2014/main" id="{A41DD2F9-38A4-285F-70BD-DAD7104EE719}"/>
              </a:ext>
            </a:extLst>
          </p:cNvPr>
          <p:cNvPicPr>
            <a:picLocks noChangeAspect="1"/>
          </p:cNvPicPr>
          <p:nvPr/>
        </p:nvPicPr>
        <p:blipFill>
          <a:blip r:embed="rId14"/>
          <a:stretch>
            <a:fillRect/>
          </a:stretch>
        </p:blipFill>
        <p:spPr>
          <a:xfrm>
            <a:off x="1045396" y="2126462"/>
            <a:ext cx="1412233" cy="1059174"/>
          </a:xfrm>
          <a:prstGeom prst="rect">
            <a:avLst/>
          </a:prstGeom>
        </p:spPr>
      </p:pic>
      <p:pic>
        <p:nvPicPr>
          <p:cNvPr id="42" name="Picture 41" descr="A person wearing a hat and scarf&#10;&#10;AI-generated content may be incorrect.">
            <a:extLst>
              <a:ext uri="{FF2B5EF4-FFF2-40B4-BE49-F238E27FC236}">
                <a16:creationId xmlns:a16="http://schemas.microsoft.com/office/drawing/2014/main" id="{3999EE9F-7E58-A439-7A30-09C68CD22EFA}"/>
              </a:ext>
            </a:extLst>
          </p:cNvPr>
          <p:cNvPicPr>
            <a:picLocks noChangeAspect="1"/>
          </p:cNvPicPr>
          <p:nvPr/>
        </p:nvPicPr>
        <p:blipFill>
          <a:blip r:embed="rId15"/>
          <a:stretch>
            <a:fillRect/>
          </a:stretch>
        </p:blipFill>
        <p:spPr>
          <a:xfrm rot="5400000">
            <a:off x="1410510" y="3195077"/>
            <a:ext cx="1577625" cy="1183219"/>
          </a:xfrm>
          <a:prstGeom prst="rect">
            <a:avLst/>
          </a:prstGeom>
        </p:spPr>
      </p:pic>
      <p:pic>
        <p:nvPicPr>
          <p:cNvPr id="46" name="Picture 45" descr="A person sitting at a table with her hand on her face&#10;&#10;AI-generated content may be incorrect.">
            <a:extLst>
              <a:ext uri="{FF2B5EF4-FFF2-40B4-BE49-F238E27FC236}">
                <a16:creationId xmlns:a16="http://schemas.microsoft.com/office/drawing/2014/main" id="{5CA6108E-A233-7FBB-A5E7-6774750E310C}"/>
              </a:ext>
            </a:extLst>
          </p:cNvPr>
          <p:cNvPicPr>
            <a:picLocks noChangeAspect="1"/>
          </p:cNvPicPr>
          <p:nvPr/>
        </p:nvPicPr>
        <p:blipFill>
          <a:blip r:embed="rId16"/>
          <a:stretch>
            <a:fillRect/>
          </a:stretch>
        </p:blipFill>
        <p:spPr>
          <a:xfrm>
            <a:off x="1755346" y="4278697"/>
            <a:ext cx="808678" cy="1123837"/>
          </a:xfrm>
          <a:prstGeom prst="rect">
            <a:avLst/>
          </a:prstGeom>
        </p:spPr>
      </p:pic>
      <p:pic>
        <p:nvPicPr>
          <p:cNvPr id="54" name="Picture 53" descr="A group of people sitting at a table&#10;&#10;AI-generated content may be incorrect.">
            <a:extLst>
              <a:ext uri="{FF2B5EF4-FFF2-40B4-BE49-F238E27FC236}">
                <a16:creationId xmlns:a16="http://schemas.microsoft.com/office/drawing/2014/main" id="{49AA0423-2358-14ED-373A-7243338AF8AD}"/>
              </a:ext>
            </a:extLst>
          </p:cNvPr>
          <p:cNvPicPr>
            <a:picLocks noChangeAspect="1"/>
          </p:cNvPicPr>
          <p:nvPr/>
        </p:nvPicPr>
        <p:blipFill>
          <a:blip r:embed="rId17"/>
          <a:srcRect l="5432" t="-1578" r="21223" b="9461"/>
          <a:stretch/>
        </p:blipFill>
        <p:spPr>
          <a:xfrm rot="5400000">
            <a:off x="4637" y="5988999"/>
            <a:ext cx="909557" cy="856753"/>
          </a:xfrm>
          <a:prstGeom prst="rect">
            <a:avLst/>
          </a:prstGeom>
        </p:spPr>
      </p:pic>
      <p:pic>
        <p:nvPicPr>
          <p:cNvPr id="22" name="Picture 21" descr="Two women sitting at a table&#10;&#10;AI-generated content may be incorrect.">
            <a:extLst>
              <a:ext uri="{FF2B5EF4-FFF2-40B4-BE49-F238E27FC236}">
                <a16:creationId xmlns:a16="http://schemas.microsoft.com/office/drawing/2014/main" id="{F38DFBC2-8515-FDA8-C09C-B90260476809}"/>
              </a:ext>
            </a:extLst>
          </p:cNvPr>
          <p:cNvPicPr>
            <a:picLocks noChangeAspect="1"/>
          </p:cNvPicPr>
          <p:nvPr/>
        </p:nvPicPr>
        <p:blipFill>
          <a:blip r:embed="rId18"/>
          <a:stretch>
            <a:fillRect/>
          </a:stretch>
        </p:blipFill>
        <p:spPr>
          <a:xfrm>
            <a:off x="1298" y="2988777"/>
            <a:ext cx="1629306" cy="1221980"/>
          </a:xfrm>
          <a:prstGeom prst="rect">
            <a:avLst/>
          </a:prstGeom>
        </p:spPr>
      </p:pic>
      <p:pic>
        <p:nvPicPr>
          <p:cNvPr id="50" name="Picture 49" descr="A person holding a piece of paper&#10;&#10;AI-generated content may be incorrect.">
            <a:extLst>
              <a:ext uri="{FF2B5EF4-FFF2-40B4-BE49-F238E27FC236}">
                <a16:creationId xmlns:a16="http://schemas.microsoft.com/office/drawing/2014/main" id="{FE2957C3-BC72-4DE0-9794-86C34BD4F7B3}"/>
              </a:ext>
            </a:extLst>
          </p:cNvPr>
          <p:cNvPicPr>
            <a:picLocks noChangeAspect="1"/>
          </p:cNvPicPr>
          <p:nvPr/>
        </p:nvPicPr>
        <p:blipFill>
          <a:blip r:embed="rId19"/>
          <a:stretch>
            <a:fillRect/>
          </a:stretch>
        </p:blipFill>
        <p:spPr>
          <a:xfrm>
            <a:off x="1015420" y="3971815"/>
            <a:ext cx="772019" cy="1303867"/>
          </a:xfrm>
          <a:prstGeom prst="rect">
            <a:avLst/>
          </a:prstGeom>
        </p:spPr>
      </p:pic>
    </p:spTree>
    <p:extLst>
      <p:ext uri="{BB962C8B-B14F-4D97-AF65-F5344CB8AC3E}">
        <p14:creationId xmlns:p14="http://schemas.microsoft.com/office/powerpoint/2010/main" val="396826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3E76D0F-613D-2FB8-F8E1-C4978A0A3A22}"/>
              </a:ext>
            </a:extLst>
          </p:cNvPr>
          <p:cNvGraphicFramePr>
            <a:graphicFrameLocks noGrp="1"/>
          </p:cNvGraphicFramePr>
          <p:nvPr>
            <p:extLst>
              <p:ext uri="{D42A27DB-BD31-4B8C-83A1-F6EECF244321}">
                <p14:modId xmlns:p14="http://schemas.microsoft.com/office/powerpoint/2010/main" val="1445052681"/>
              </p:ext>
            </p:extLst>
          </p:nvPr>
        </p:nvGraphicFramePr>
        <p:xfrm>
          <a:off x="0" y="0"/>
          <a:ext cx="12192004" cy="6858002"/>
        </p:xfrm>
        <a:graphic>
          <a:graphicData uri="http://schemas.openxmlformats.org/drawingml/2006/table">
            <a:tbl>
              <a:tblPr>
                <a:tableStyleId>{BC89EF96-8CEA-46FF-86C4-4CE0E7609802}</a:tableStyleId>
              </a:tblPr>
              <a:tblGrid>
                <a:gridCol w="992240">
                  <a:extLst>
                    <a:ext uri="{9D8B030D-6E8A-4147-A177-3AD203B41FA5}">
                      <a16:colId xmlns:a16="http://schemas.microsoft.com/office/drawing/2014/main" val="1351695623"/>
                    </a:ext>
                  </a:extLst>
                </a:gridCol>
                <a:gridCol w="992240">
                  <a:extLst>
                    <a:ext uri="{9D8B030D-6E8A-4147-A177-3AD203B41FA5}">
                      <a16:colId xmlns:a16="http://schemas.microsoft.com/office/drawing/2014/main" val="1485239772"/>
                    </a:ext>
                  </a:extLst>
                </a:gridCol>
                <a:gridCol w="992240">
                  <a:extLst>
                    <a:ext uri="{9D8B030D-6E8A-4147-A177-3AD203B41FA5}">
                      <a16:colId xmlns:a16="http://schemas.microsoft.com/office/drawing/2014/main" val="3779682428"/>
                    </a:ext>
                  </a:extLst>
                </a:gridCol>
                <a:gridCol w="992240">
                  <a:extLst>
                    <a:ext uri="{9D8B030D-6E8A-4147-A177-3AD203B41FA5}">
                      <a16:colId xmlns:a16="http://schemas.microsoft.com/office/drawing/2014/main" val="2093414124"/>
                    </a:ext>
                  </a:extLst>
                </a:gridCol>
                <a:gridCol w="1277364">
                  <a:extLst>
                    <a:ext uri="{9D8B030D-6E8A-4147-A177-3AD203B41FA5}">
                      <a16:colId xmlns:a16="http://schemas.microsoft.com/office/drawing/2014/main" val="4190390927"/>
                    </a:ext>
                  </a:extLst>
                </a:gridCol>
                <a:gridCol w="992240">
                  <a:extLst>
                    <a:ext uri="{9D8B030D-6E8A-4147-A177-3AD203B41FA5}">
                      <a16:colId xmlns:a16="http://schemas.microsoft.com/office/drawing/2014/main" val="811559047"/>
                    </a:ext>
                  </a:extLst>
                </a:gridCol>
                <a:gridCol w="992240">
                  <a:extLst>
                    <a:ext uri="{9D8B030D-6E8A-4147-A177-3AD203B41FA5}">
                      <a16:colId xmlns:a16="http://schemas.microsoft.com/office/drawing/2014/main" val="237145050"/>
                    </a:ext>
                  </a:extLst>
                </a:gridCol>
                <a:gridCol w="992240">
                  <a:extLst>
                    <a:ext uri="{9D8B030D-6E8A-4147-A177-3AD203B41FA5}">
                      <a16:colId xmlns:a16="http://schemas.microsoft.com/office/drawing/2014/main" val="4088609837"/>
                    </a:ext>
                  </a:extLst>
                </a:gridCol>
                <a:gridCol w="992240">
                  <a:extLst>
                    <a:ext uri="{9D8B030D-6E8A-4147-A177-3AD203B41FA5}">
                      <a16:colId xmlns:a16="http://schemas.microsoft.com/office/drawing/2014/main" val="2791063489"/>
                    </a:ext>
                  </a:extLst>
                </a:gridCol>
                <a:gridCol w="992240">
                  <a:extLst>
                    <a:ext uri="{9D8B030D-6E8A-4147-A177-3AD203B41FA5}">
                      <a16:colId xmlns:a16="http://schemas.microsoft.com/office/drawing/2014/main" val="2700950365"/>
                    </a:ext>
                  </a:extLst>
                </a:gridCol>
                <a:gridCol w="992240">
                  <a:extLst>
                    <a:ext uri="{9D8B030D-6E8A-4147-A177-3AD203B41FA5}">
                      <a16:colId xmlns:a16="http://schemas.microsoft.com/office/drawing/2014/main" val="3752186233"/>
                    </a:ext>
                  </a:extLst>
                </a:gridCol>
                <a:gridCol w="992240">
                  <a:extLst>
                    <a:ext uri="{9D8B030D-6E8A-4147-A177-3AD203B41FA5}">
                      <a16:colId xmlns:a16="http://schemas.microsoft.com/office/drawing/2014/main" val="3986762183"/>
                    </a:ext>
                  </a:extLst>
                </a:gridCol>
              </a:tblGrid>
              <a:tr h="535578">
                <a:tc>
                  <a:txBody>
                    <a:bodyPr/>
                    <a:lstStyle/>
                    <a:p>
                      <a:pPr algn="ctr" fontAlgn="t"/>
                      <a:r>
                        <a:rPr lang="en-CA" sz="1300" b="1" u="none" strike="noStrike" dirty="0">
                          <a:solidFill>
                            <a:schemeClr val="bg1"/>
                          </a:solidFill>
                          <a:effectLst/>
                        </a:rPr>
                        <a:t> </a:t>
                      </a:r>
                      <a:endParaRPr lang="en-CA" sz="1300" b="1" i="0" u="none" strike="noStrike" dirty="0">
                        <a:solidFill>
                          <a:schemeClr val="bg1"/>
                        </a:solidFill>
                        <a:effectLst/>
                        <a:latin typeface="Arial" panose="020B0604020202020204" pitchFamily="34" charset="0"/>
                      </a:endParaRPr>
                    </a:p>
                  </a:txBody>
                  <a:tcPr marL="6867" marR="6867" marT="6867" marB="0">
                    <a:solidFill>
                      <a:schemeClr val="accent1"/>
                    </a:solidFill>
                  </a:tcPr>
                </a:tc>
                <a:tc>
                  <a:txBody>
                    <a:bodyPr/>
                    <a:lstStyle/>
                    <a:p>
                      <a:pPr algn="ctr" rtl="0" fontAlgn="ctr"/>
                      <a:r>
                        <a:rPr lang="en-CA" sz="1300" b="1" u="none" strike="noStrike" dirty="0">
                          <a:solidFill>
                            <a:schemeClr val="bg1"/>
                          </a:solidFill>
                          <a:effectLst/>
                        </a:rPr>
                        <a:t>GBV Rate</a:t>
                      </a:r>
                    </a:p>
                    <a:p>
                      <a:pPr algn="ctr" rtl="0" fontAlgn="ctr"/>
                      <a:r>
                        <a:rPr lang="en-CA" sz="1300" b="1" i="0" u="none" strike="noStrike" dirty="0">
                          <a:solidFill>
                            <a:schemeClr val="bg1"/>
                          </a:solidFill>
                          <a:effectLst/>
                          <a:latin typeface="Corbel" panose="020B0503020204020204" pitchFamily="34" charset="0"/>
                        </a:rPr>
                        <a:t>2016</a:t>
                      </a: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Strategy</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PEC √</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Focal Point</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Funded</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FSVU</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GBVAC</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Meet?</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Village Courts</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FSC</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b="1" u="none" strike="noStrike" dirty="0">
                          <a:solidFill>
                            <a:schemeClr val="bg1"/>
                          </a:solidFill>
                          <a:effectLst/>
                        </a:rPr>
                        <a:t>Safe House</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extLst>
                  <a:ext uri="{0D108BD9-81ED-4DB2-BD59-A6C34878D82A}">
                    <a16:rowId xmlns:a16="http://schemas.microsoft.com/office/drawing/2014/main" val="597896819"/>
                  </a:ext>
                </a:extLst>
              </a:tr>
              <a:tr h="287383">
                <a:tc>
                  <a:txBody>
                    <a:bodyPr/>
                    <a:lstStyle/>
                    <a:p>
                      <a:pPr algn="l" rtl="0" fontAlgn="ctr"/>
                      <a:r>
                        <a:rPr lang="en-CA" sz="1300" b="1" u="none" strike="noStrike">
                          <a:solidFill>
                            <a:schemeClr val="bg1"/>
                          </a:solidFill>
                          <a:effectLst/>
                        </a:rPr>
                        <a:t>ARoB</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b="0" i="0" u="none" strike="noStrike" dirty="0">
                          <a:solidFill>
                            <a:srgbClr val="000000"/>
                          </a:solidFill>
                          <a:effectLst/>
                          <a:latin typeface="Corbel" panose="020B0503020204020204" pitchFamily="34" charset="0"/>
                        </a:rPr>
                        <a:t>Yes</a:t>
                      </a: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b="0" i="0" u="none" strike="noStrike" dirty="0">
                          <a:solidFill>
                            <a:srgbClr val="000000"/>
                          </a:solidFill>
                          <a:effectLst/>
                          <a:latin typeface="Corbel" panose="020B0503020204020204" pitchFamily="34" charset="0"/>
                        </a:rPr>
                        <a:t>K487,000</a:t>
                      </a:r>
                    </a:p>
                  </a:txBody>
                  <a:tcPr marL="6867" marR="6867" marT="6867" marB="0" anchor="ctr"/>
                </a:tc>
                <a:tc>
                  <a:txBody>
                    <a:bodyPr/>
                    <a:lstStyle/>
                    <a:p>
                      <a:pPr algn="ctr" rtl="0" fontAlgn="ctr"/>
                      <a:r>
                        <a:rPr lang="en-CA" sz="1300" u="none" strike="noStrike" dirty="0">
                          <a:effectLst/>
                        </a:rPr>
                        <a:t>3</a:t>
                      </a:r>
                      <a:endParaRPr lang="en-CA" sz="1300" b="0" i="0" u="none" strike="noStrike" dirty="0">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506</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b="0" i="0" u="none" strike="noStrike" dirty="0">
                          <a:solidFill>
                            <a:srgbClr val="000000"/>
                          </a:solidFill>
                          <a:effectLst/>
                          <a:latin typeface="Corbel" panose="020B0503020204020204" pitchFamily="34" charset="0"/>
                        </a:rPr>
                        <a:t>3</a:t>
                      </a:r>
                    </a:p>
                  </a:txBody>
                  <a:tcPr marL="6867" marR="6867" marT="6867" marB="0" anchor="ctr"/>
                </a:tc>
                <a:tc>
                  <a:txBody>
                    <a:bodyPr/>
                    <a:lstStyle/>
                    <a:p>
                      <a:pPr algn="ctr" rtl="0" fontAlgn="ctr"/>
                      <a:r>
                        <a:rPr lang="en-CA" sz="1300" u="none" strike="noStrike" dirty="0">
                          <a:effectLst/>
                        </a:rPr>
                        <a:t>8</a:t>
                      </a:r>
                      <a:endParaRPr lang="en-CA" sz="1300" b="0" i="0" u="none" strike="noStrike" dirty="0">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2573633276"/>
                  </a:ext>
                </a:extLst>
              </a:tr>
              <a:tr h="274320">
                <a:tc>
                  <a:txBody>
                    <a:bodyPr/>
                    <a:lstStyle/>
                    <a:p>
                      <a:pPr algn="l" rtl="0" fontAlgn="ctr"/>
                      <a:r>
                        <a:rPr lang="en-CA" sz="1300" b="1" u="none" strike="noStrike">
                          <a:solidFill>
                            <a:schemeClr val="bg1"/>
                          </a:solidFill>
                          <a:effectLst/>
                        </a:rPr>
                        <a:t>Central</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57%</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dirty="0">
                          <a:effectLst/>
                        </a:rPr>
                        <a:t>2</a:t>
                      </a:r>
                      <a:endParaRPr lang="en-CA" sz="1300" b="0" i="0" u="none" strike="noStrike" dirty="0">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469</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4052327087"/>
                  </a:ext>
                </a:extLst>
              </a:tr>
              <a:tr h="287383">
                <a:tc>
                  <a:txBody>
                    <a:bodyPr/>
                    <a:lstStyle/>
                    <a:p>
                      <a:pPr algn="l" rtl="0" fontAlgn="ctr"/>
                      <a:r>
                        <a:rPr lang="en-CA" sz="1300" b="1" u="none" strike="noStrike">
                          <a:solidFill>
                            <a:schemeClr val="bg1"/>
                          </a:solidFill>
                          <a:effectLst/>
                        </a:rPr>
                        <a:t>Chimbu</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48%</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742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1280014014"/>
                  </a:ext>
                </a:extLst>
              </a:tr>
              <a:tr h="274320">
                <a:tc>
                  <a:txBody>
                    <a:bodyPr/>
                    <a:lstStyle/>
                    <a:p>
                      <a:pPr algn="l" rtl="0" fontAlgn="ctr"/>
                      <a:r>
                        <a:rPr lang="en-CA" sz="1300" b="1" u="none" strike="noStrike">
                          <a:solidFill>
                            <a:schemeClr val="bg1"/>
                          </a:solidFill>
                          <a:effectLst/>
                        </a:rPr>
                        <a:t>EHP</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67%</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K100,000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dirty="0">
                          <a:effectLst/>
                        </a:rPr>
                        <a:t>3</a:t>
                      </a:r>
                      <a:endParaRPr lang="en-CA" sz="1300" b="0" i="0" u="none" strike="noStrike" dirty="0">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749</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b="0" i="0" u="none" strike="noStrike" dirty="0">
                          <a:solidFill>
                            <a:srgbClr val="000000"/>
                          </a:solidFill>
                          <a:effectLst/>
                          <a:latin typeface="Corbel" panose="020B0503020204020204" pitchFamily="34" charset="0"/>
                        </a:rPr>
                        <a:t>1</a:t>
                      </a:r>
                    </a:p>
                  </a:txBody>
                  <a:tcPr marL="6867" marR="6867" marT="6867" marB="0"/>
                </a:tc>
                <a:tc>
                  <a:txBody>
                    <a:bodyPr/>
                    <a:lstStyle/>
                    <a:p>
                      <a:pPr algn="ctr" fontAlgn="t"/>
                      <a:r>
                        <a:rPr lang="en-CA" sz="1300" u="none" strike="noStrike">
                          <a:effectLst/>
                        </a:rPr>
                        <a:t>6</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606172863"/>
                  </a:ext>
                </a:extLst>
              </a:tr>
              <a:tr h="287383">
                <a:tc>
                  <a:txBody>
                    <a:bodyPr/>
                    <a:lstStyle/>
                    <a:p>
                      <a:pPr algn="l" rtl="0" fontAlgn="ctr"/>
                      <a:r>
                        <a:rPr lang="en-CA" sz="1300" b="1" u="none" strike="noStrike">
                          <a:solidFill>
                            <a:schemeClr val="bg1"/>
                          </a:solidFill>
                          <a:effectLst/>
                        </a:rPr>
                        <a:t>ENB</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K60,000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294</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2223134816"/>
                  </a:ext>
                </a:extLst>
              </a:tr>
              <a:tr h="274320">
                <a:tc>
                  <a:txBody>
                    <a:bodyPr/>
                    <a:lstStyle/>
                    <a:p>
                      <a:pPr algn="l" rtl="0" fontAlgn="ctr"/>
                      <a:r>
                        <a:rPr lang="en-CA" sz="1300" b="1" u="none" strike="noStrike" dirty="0">
                          <a:solidFill>
                            <a:schemeClr val="bg1"/>
                          </a:solidFill>
                          <a:effectLst/>
                        </a:rPr>
                        <a:t>ESP</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K500,000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dirty="0">
                          <a:effectLst/>
                        </a:rPr>
                        <a:t>3</a:t>
                      </a:r>
                      <a:endParaRPr lang="en-CA" sz="1300" b="0" i="0" u="none" strike="noStrike" dirty="0">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742</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1125574811"/>
                  </a:ext>
                </a:extLst>
              </a:tr>
              <a:tr h="287383">
                <a:tc>
                  <a:txBody>
                    <a:bodyPr/>
                    <a:lstStyle/>
                    <a:p>
                      <a:pPr algn="l" rtl="0" fontAlgn="ctr"/>
                      <a:r>
                        <a:rPr lang="en-CA" sz="1300" b="1" u="none" strike="noStrike">
                          <a:solidFill>
                            <a:schemeClr val="bg1"/>
                          </a:solidFill>
                          <a:effectLst/>
                        </a:rPr>
                        <a:t>Enga</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K70,000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dirty="0">
                          <a:effectLst/>
                        </a:rPr>
                        <a:t>3</a:t>
                      </a:r>
                      <a:endParaRPr lang="en-CA" sz="1300" b="0" i="0" u="none" strike="noStrike" dirty="0">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154</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984791299"/>
                  </a:ext>
                </a:extLst>
              </a:tr>
              <a:tr h="274320">
                <a:tc>
                  <a:txBody>
                    <a:bodyPr/>
                    <a:lstStyle/>
                    <a:p>
                      <a:pPr algn="l" rtl="0" fontAlgn="ctr"/>
                      <a:r>
                        <a:rPr lang="en-CA" sz="1300" b="1" u="none" strike="noStrike" dirty="0">
                          <a:solidFill>
                            <a:schemeClr val="bg1"/>
                          </a:solidFill>
                          <a:effectLst/>
                        </a:rPr>
                        <a:t>Gulf</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46%</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 </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K500,000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 </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357</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3</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678689224"/>
                  </a:ext>
                </a:extLst>
              </a:tr>
              <a:tr h="287383">
                <a:tc>
                  <a:txBody>
                    <a:bodyPr/>
                    <a:lstStyle/>
                    <a:p>
                      <a:pPr algn="l" rtl="0" fontAlgn="ctr"/>
                      <a:r>
                        <a:rPr lang="en-CA" sz="1300" b="1" u="none" strike="noStrike">
                          <a:solidFill>
                            <a:schemeClr val="bg1"/>
                          </a:solidFill>
                          <a:effectLst/>
                        </a:rPr>
                        <a:t>Hela</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70%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b="0" i="0" u="none" strike="noStrike" dirty="0">
                          <a:solidFill>
                            <a:srgbClr val="000000"/>
                          </a:solidFill>
                          <a:effectLst/>
                          <a:latin typeface="Corbel" panose="020B0503020204020204" pitchFamily="34" charset="0"/>
                        </a:rPr>
                        <a:t>No</a:t>
                      </a: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301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16</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1945870429"/>
                  </a:ext>
                </a:extLst>
              </a:tr>
              <a:tr h="274320">
                <a:tc>
                  <a:txBody>
                    <a:bodyPr/>
                    <a:lstStyle/>
                    <a:p>
                      <a:pPr algn="l" rtl="0" fontAlgn="ctr"/>
                      <a:r>
                        <a:rPr lang="en-CA" sz="1300" b="1" u="none" strike="noStrike" dirty="0" err="1">
                          <a:solidFill>
                            <a:schemeClr val="bg1"/>
                          </a:solidFill>
                          <a:effectLst/>
                        </a:rPr>
                        <a:t>Jiwaka</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K500,000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dirty="0">
                          <a:effectLst/>
                        </a:rPr>
                        <a:t>3</a:t>
                      </a:r>
                      <a:endParaRPr lang="en-CA" sz="1300" b="0" i="0" u="none" strike="noStrike" dirty="0">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315</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3</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3586398822"/>
                  </a:ext>
                </a:extLst>
              </a:tr>
              <a:tr h="287383">
                <a:tc>
                  <a:txBody>
                    <a:bodyPr/>
                    <a:lstStyle/>
                    <a:p>
                      <a:pPr algn="l" rtl="0" fontAlgn="ctr"/>
                      <a:r>
                        <a:rPr lang="en-CA" sz="1300" b="1" u="none" strike="noStrike" dirty="0">
                          <a:solidFill>
                            <a:schemeClr val="bg1"/>
                          </a:solidFill>
                          <a:effectLst/>
                        </a:rPr>
                        <a:t>Madang</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49%</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b="0" i="0" u="none" strike="noStrike" dirty="0">
                          <a:solidFill>
                            <a:srgbClr val="000000"/>
                          </a:solidFill>
                          <a:effectLst/>
                          <a:latin typeface="Corbel" panose="020B0503020204020204" pitchFamily="34" charset="0"/>
                        </a:rPr>
                        <a:t>No</a:t>
                      </a:r>
                    </a:p>
                  </a:txBody>
                  <a:tcPr marL="6867" marR="6867" marT="6867" marB="0" anchor="ctr"/>
                </a:tc>
                <a:tc>
                  <a:txBody>
                    <a:bodyPr/>
                    <a:lstStyle/>
                    <a:p>
                      <a:pPr algn="ctr" rtl="0" fontAlgn="ctr"/>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623</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4082022733"/>
                  </a:ext>
                </a:extLst>
              </a:tr>
              <a:tr h="274320">
                <a:tc>
                  <a:txBody>
                    <a:bodyPr/>
                    <a:lstStyle/>
                    <a:p>
                      <a:pPr algn="l" rtl="0" fontAlgn="ctr"/>
                      <a:r>
                        <a:rPr lang="en-CA" sz="1300" b="1" u="none" strike="noStrike">
                          <a:solidFill>
                            <a:schemeClr val="bg1"/>
                          </a:solidFill>
                          <a:effectLst/>
                        </a:rPr>
                        <a:t>Manus</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66%</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WIP</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dirty="0">
                          <a:effectLst/>
                        </a:rPr>
                        <a:t>No</a:t>
                      </a:r>
                      <a:endParaRPr lang="en-CA" sz="1300" b="0" i="0" u="none" strike="noStrike" dirty="0">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329</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3944674942"/>
                  </a:ext>
                </a:extLst>
              </a:tr>
              <a:tr h="287383">
                <a:tc>
                  <a:txBody>
                    <a:bodyPr/>
                    <a:lstStyle/>
                    <a:p>
                      <a:pPr algn="l" rtl="0" fontAlgn="ctr"/>
                      <a:r>
                        <a:rPr lang="en-CA" sz="1300" b="1" u="none" strike="noStrike">
                          <a:solidFill>
                            <a:schemeClr val="bg1"/>
                          </a:solidFill>
                          <a:effectLst/>
                        </a:rPr>
                        <a:t>Milne Bay</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64%</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 K75,0000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dirty="0">
                          <a:effectLst/>
                        </a:rPr>
                        <a:t>Yes</a:t>
                      </a:r>
                      <a:endParaRPr lang="en-CA" sz="1300" b="0" i="0" u="none" strike="noStrike" dirty="0">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546</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2050805842"/>
                  </a:ext>
                </a:extLst>
              </a:tr>
              <a:tr h="274320">
                <a:tc>
                  <a:txBody>
                    <a:bodyPr/>
                    <a:lstStyle/>
                    <a:p>
                      <a:pPr algn="l" rtl="0" fontAlgn="ctr"/>
                      <a:r>
                        <a:rPr lang="en-CA" sz="1300" b="1" u="none" strike="noStrike">
                          <a:solidFill>
                            <a:schemeClr val="bg1"/>
                          </a:solidFill>
                          <a:effectLst/>
                        </a:rPr>
                        <a:t>Morobe</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59%</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WIP</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dirty="0">
                          <a:effectLst/>
                        </a:rPr>
                        <a:t>K3,000,000</a:t>
                      </a:r>
                      <a:endParaRPr lang="en-CA" sz="1300" b="0" i="0" u="none" strike="noStrike" dirty="0">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dirty="0">
                          <a:effectLst/>
                        </a:rPr>
                        <a:t>18</a:t>
                      </a:r>
                      <a:endParaRPr lang="en-CA" sz="1300" b="0" i="0" u="none" strike="noStrike" dirty="0">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609</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4</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138476618"/>
                  </a:ext>
                </a:extLst>
              </a:tr>
              <a:tr h="287383">
                <a:tc>
                  <a:txBody>
                    <a:bodyPr/>
                    <a:lstStyle/>
                    <a:p>
                      <a:pPr algn="l" rtl="0" fontAlgn="ctr"/>
                      <a:r>
                        <a:rPr lang="en-CA" sz="1300" b="1" u="none" strike="noStrike" dirty="0">
                          <a:solidFill>
                            <a:schemeClr val="bg1"/>
                          </a:solidFill>
                          <a:effectLst/>
                        </a:rPr>
                        <a:t>NIP</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63%</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b="0" i="0" u="none" strike="noStrike" dirty="0">
                          <a:solidFill>
                            <a:srgbClr val="000000"/>
                          </a:solidFill>
                          <a:effectLst/>
                          <a:latin typeface="Corbel" panose="020B0503020204020204" pitchFamily="34" charset="0"/>
                        </a:rPr>
                        <a:t>0</a:t>
                      </a: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280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1095657150"/>
                  </a:ext>
                </a:extLst>
              </a:tr>
              <a:tr h="352697">
                <a:tc>
                  <a:txBody>
                    <a:bodyPr/>
                    <a:lstStyle/>
                    <a:p>
                      <a:pPr algn="l" rtl="0" fontAlgn="ctr"/>
                      <a:r>
                        <a:rPr lang="en-CA" sz="1300" b="1" u="none" strike="noStrike" dirty="0">
                          <a:solidFill>
                            <a:schemeClr val="bg1"/>
                          </a:solidFill>
                          <a:effectLst/>
                        </a:rPr>
                        <a:t>NCD</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63%</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K2,000,000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8</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189</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7</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2785567346"/>
                  </a:ext>
                </a:extLst>
              </a:tr>
              <a:tr h="352697">
                <a:tc>
                  <a:txBody>
                    <a:bodyPr/>
                    <a:lstStyle/>
                    <a:p>
                      <a:pPr algn="l" rtl="0" fontAlgn="ctr"/>
                      <a:r>
                        <a:rPr lang="en-CA" sz="1300" b="1" u="none" strike="noStrike" dirty="0">
                          <a:solidFill>
                            <a:schemeClr val="bg1"/>
                          </a:solidFill>
                          <a:effectLst/>
                        </a:rPr>
                        <a:t>Oro</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45%</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K2,000,000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301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2105187622"/>
                  </a:ext>
                </a:extLst>
              </a:tr>
              <a:tr h="274320">
                <a:tc>
                  <a:txBody>
                    <a:bodyPr/>
                    <a:lstStyle/>
                    <a:p>
                      <a:pPr algn="l" rtl="0" fontAlgn="ctr"/>
                      <a:r>
                        <a:rPr lang="en-CA" sz="1300" b="1" u="none" strike="noStrike" dirty="0">
                          <a:solidFill>
                            <a:schemeClr val="bg1"/>
                          </a:solidFill>
                          <a:effectLst/>
                        </a:rPr>
                        <a:t>SHP</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49%</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dirty="0">
                          <a:effectLst/>
                        </a:rPr>
                        <a:t>7</a:t>
                      </a:r>
                      <a:endParaRPr lang="en-CA" sz="1300" b="0" i="0" u="none" strike="noStrike" dirty="0">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111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b="0" i="0" u="none" strike="noStrike" dirty="0">
                          <a:solidFill>
                            <a:srgbClr val="000000"/>
                          </a:solidFill>
                          <a:effectLst/>
                          <a:latin typeface="Corbel" panose="020B0503020204020204" pitchFamily="34" charset="0"/>
                        </a:rPr>
                        <a:t>7</a:t>
                      </a:r>
                    </a:p>
                  </a:txBody>
                  <a:tcPr marL="6867" marR="6867" marT="6867" marB="0"/>
                </a:tc>
                <a:tc>
                  <a:txBody>
                    <a:bodyPr/>
                    <a:lstStyle/>
                    <a:p>
                      <a:pPr algn="ctr" fontAlgn="t"/>
                      <a:r>
                        <a:rPr lang="en-CA" sz="1300" u="none" strike="noStrike">
                          <a:effectLst/>
                        </a:rPr>
                        <a:t>5</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1345590637"/>
                  </a:ext>
                </a:extLst>
              </a:tr>
              <a:tr h="287383">
                <a:tc>
                  <a:txBody>
                    <a:bodyPr/>
                    <a:lstStyle/>
                    <a:p>
                      <a:pPr algn="l" rtl="0" fontAlgn="ctr"/>
                      <a:r>
                        <a:rPr lang="en-CA" sz="1300" b="1" u="none" strike="noStrike">
                          <a:solidFill>
                            <a:schemeClr val="bg1"/>
                          </a:solidFill>
                          <a:effectLst/>
                        </a:rPr>
                        <a:t>Western</a:t>
                      </a:r>
                      <a:endParaRPr lang="en-CA" sz="1300" b="1" i="0" u="none" strike="noStrike">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49%</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294</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0</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2601814597"/>
                  </a:ext>
                </a:extLst>
              </a:tr>
              <a:tr h="274320">
                <a:tc>
                  <a:txBody>
                    <a:bodyPr/>
                    <a:lstStyle/>
                    <a:p>
                      <a:pPr algn="l" rtl="0" fontAlgn="ctr"/>
                      <a:r>
                        <a:rPr lang="en-CA" sz="1300" b="1" u="none" strike="noStrike" dirty="0">
                          <a:solidFill>
                            <a:schemeClr val="bg1"/>
                          </a:solidFill>
                          <a:effectLst/>
                        </a:rPr>
                        <a:t>WNB</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59%</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K30,000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308</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3</a:t>
                      </a:r>
                      <a:endParaRPr lang="en-CA" sz="1300" b="0" i="0" u="none" strike="noStrike">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3801651404"/>
                  </a:ext>
                </a:extLst>
              </a:tr>
              <a:tr h="287383">
                <a:tc>
                  <a:txBody>
                    <a:bodyPr/>
                    <a:lstStyle/>
                    <a:p>
                      <a:pPr algn="l" rtl="0" fontAlgn="ctr"/>
                      <a:r>
                        <a:rPr lang="en-CA" sz="1300" b="1" u="none" strike="noStrike" dirty="0">
                          <a:solidFill>
                            <a:schemeClr val="bg1"/>
                          </a:solidFill>
                          <a:effectLst/>
                        </a:rPr>
                        <a:t>WHP</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53%</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dirty="0">
                          <a:effectLst/>
                        </a:rPr>
                        <a:t>2</a:t>
                      </a:r>
                      <a:endParaRPr lang="en-CA" sz="1300" b="0" i="0" u="none" strike="noStrike" dirty="0">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497</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5</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7</a:t>
                      </a:r>
                      <a:endParaRPr lang="en-CA" sz="1300" b="0" i="0" u="none" strike="noStrike">
                        <a:solidFill>
                          <a:srgbClr val="000000"/>
                        </a:solidFill>
                        <a:effectLst/>
                        <a:latin typeface="Corbel" panose="020B0503020204020204" pitchFamily="34" charset="0"/>
                      </a:endParaRPr>
                    </a:p>
                  </a:txBody>
                  <a:tcPr marL="6867" marR="6867" marT="6867" marB="0" anchor="ctr"/>
                </a:tc>
                <a:extLst>
                  <a:ext uri="{0D108BD9-81ED-4DB2-BD59-A6C34878D82A}">
                    <a16:rowId xmlns:a16="http://schemas.microsoft.com/office/drawing/2014/main" val="2304159964"/>
                  </a:ext>
                </a:extLst>
              </a:tr>
              <a:tr h="274320">
                <a:tc>
                  <a:txBody>
                    <a:bodyPr/>
                    <a:lstStyle/>
                    <a:p>
                      <a:pPr algn="l" rtl="0" fontAlgn="ctr"/>
                      <a:r>
                        <a:rPr lang="en-CA" sz="1300" b="1" u="none" strike="noStrike" dirty="0">
                          <a:solidFill>
                            <a:schemeClr val="bg1"/>
                          </a:solidFill>
                          <a:effectLst/>
                        </a:rPr>
                        <a:t>WSP</a:t>
                      </a:r>
                      <a:endParaRPr lang="en-CA" sz="1300" b="1" i="0" u="none" strike="noStrike" dirty="0">
                        <a:solidFill>
                          <a:schemeClr val="bg1"/>
                        </a:solidFill>
                        <a:effectLst/>
                        <a:latin typeface="Corbel" panose="020B0503020204020204" pitchFamily="34" charset="0"/>
                      </a:endParaRPr>
                    </a:p>
                  </a:txBody>
                  <a:tcPr marL="6867" marR="6867" marT="6867" marB="0" anchor="ctr">
                    <a:solidFill>
                      <a:schemeClr val="accent1"/>
                    </a:solidFill>
                  </a:tcPr>
                </a:tc>
                <a:tc>
                  <a:txBody>
                    <a:bodyPr/>
                    <a:lstStyle/>
                    <a:p>
                      <a:pPr algn="ctr" rtl="0" fontAlgn="ctr"/>
                      <a:r>
                        <a:rPr lang="en-CA" sz="1300" u="none" strike="noStrike">
                          <a:effectLst/>
                        </a:rPr>
                        <a:t>50%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No</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K10,000</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rtl="0" fontAlgn="ctr"/>
                      <a:r>
                        <a:rPr lang="en-CA" sz="1300" u="none" strike="noStrike">
                          <a:effectLst/>
                        </a:rPr>
                        <a:t>Yes</a:t>
                      </a:r>
                      <a:endParaRPr lang="en-CA" sz="1300" b="0" i="0" u="none" strike="noStrike">
                        <a:solidFill>
                          <a:srgbClr val="000000"/>
                        </a:solidFill>
                        <a:effectLst/>
                        <a:latin typeface="Corbel" panose="020B0503020204020204" pitchFamily="34" charset="0"/>
                      </a:endParaRPr>
                    </a:p>
                  </a:txBody>
                  <a:tcPr marL="6867" marR="6867" marT="6867" marB="0" anchor="ctr"/>
                </a:tc>
                <a:tc>
                  <a:txBody>
                    <a:bodyPr/>
                    <a:lstStyle/>
                    <a:p>
                      <a:pPr algn="ctr" fontAlgn="t"/>
                      <a:r>
                        <a:rPr lang="en-CA" sz="1300" u="none" strike="noStrike">
                          <a:effectLst/>
                        </a:rPr>
                        <a:t>322</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a:effectLst/>
                        </a:rPr>
                        <a:t>1</a:t>
                      </a:r>
                      <a:endParaRPr lang="en-CA" sz="1300" b="0" i="0" u="none" strike="noStrike">
                        <a:solidFill>
                          <a:srgbClr val="000000"/>
                        </a:solidFill>
                        <a:effectLst/>
                        <a:latin typeface="Corbel" panose="020B0503020204020204" pitchFamily="34" charset="0"/>
                      </a:endParaRPr>
                    </a:p>
                  </a:txBody>
                  <a:tcPr marL="6867" marR="6867" marT="6867" marB="0"/>
                </a:tc>
                <a:tc>
                  <a:txBody>
                    <a:bodyPr/>
                    <a:lstStyle/>
                    <a:p>
                      <a:pPr algn="ctr" fontAlgn="t"/>
                      <a:r>
                        <a:rPr lang="en-CA" sz="1300" u="none" strike="noStrike" dirty="0">
                          <a:effectLst/>
                        </a:rPr>
                        <a:t>1</a:t>
                      </a:r>
                      <a:endParaRPr lang="en-CA" sz="1300" b="0" i="0" u="none" strike="noStrike" dirty="0">
                        <a:solidFill>
                          <a:srgbClr val="000000"/>
                        </a:solidFill>
                        <a:effectLst/>
                        <a:latin typeface="Corbel" panose="020B0503020204020204" pitchFamily="34" charset="0"/>
                      </a:endParaRPr>
                    </a:p>
                  </a:txBody>
                  <a:tcPr marL="6867" marR="6867" marT="6867" marB="0"/>
                </a:tc>
                <a:extLst>
                  <a:ext uri="{0D108BD9-81ED-4DB2-BD59-A6C34878D82A}">
                    <a16:rowId xmlns:a16="http://schemas.microsoft.com/office/drawing/2014/main" val="2866589003"/>
                  </a:ext>
                </a:extLst>
              </a:tr>
            </a:tbl>
          </a:graphicData>
        </a:graphic>
      </p:graphicFrame>
    </p:spTree>
    <p:extLst>
      <p:ext uri="{BB962C8B-B14F-4D97-AF65-F5344CB8AC3E}">
        <p14:creationId xmlns:p14="http://schemas.microsoft.com/office/powerpoint/2010/main" val="3213097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E062-2D5E-20DE-592D-DD9245FEF652}"/>
              </a:ext>
            </a:extLst>
          </p:cNvPr>
          <p:cNvSpPr>
            <a:spLocks noGrp="1"/>
          </p:cNvSpPr>
          <p:nvPr>
            <p:ph type="title"/>
          </p:nvPr>
        </p:nvSpPr>
        <p:spPr>
          <a:xfrm>
            <a:off x="8161390" y="1079769"/>
            <a:ext cx="3654857" cy="4619281"/>
          </a:xfrm>
          <a:solidFill>
            <a:schemeClr val="accent1"/>
          </a:solidFill>
        </p:spPr>
        <p:txBody>
          <a:bodyPr>
            <a:normAutofit/>
          </a:bodyPr>
          <a:lstStyle/>
          <a:p>
            <a:r>
              <a:rPr lang="en-US" sz="3200" dirty="0" err="1"/>
              <a:t>Momase</a:t>
            </a:r>
            <a:r>
              <a:rPr lang="en-US" sz="3200" dirty="0"/>
              <a:t> has the worst rates of violence where 90% of women say they have survived GBV, followed by the Highlands (80%), Southern (70%) and the NGIs (62%). </a:t>
            </a:r>
          </a:p>
        </p:txBody>
      </p:sp>
      <p:pic>
        <p:nvPicPr>
          <p:cNvPr id="5" name="Content Placeholder 4" descr="A graph of different colored squares&#10;&#10;AI-generated content may be incorrect.">
            <a:extLst>
              <a:ext uri="{FF2B5EF4-FFF2-40B4-BE49-F238E27FC236}">
                <a16:creationId xmlns:a16="http://schemas.microsoft.com/office/drawing/2014/main" id="{3A515983-4137-8CE2-40D2-9F6C9621308E}"/>
              </a:ext>
            </a:extLst>
          </p:cNvPr>
          <p:cNvPicPr>
            <a:picLocks noChangeAspect="1"/>
          </p:cNvPicPr>
          <p:nvPr/>
        </p:nvPicPr>
        <p:blipFill>
          <a:blip r:embed="rId2"/>
          <a:stretch>
            <a:fillRect/>
          </a:stretch>
        </p:blipFill>
        <p:spPr>
          <a:xfrm>
            <a:off x="1272288" y="1591703"/>
            <a:ext cx="6500974" cy="3981845"/>
          </a:xfrm>
          <a:prstGeom prst="rect">
            <a:avLst/>
          </a:prstGeom>
        </p:spPr>
      </p:pic>
    </p:spTree>
    <p:extLst>
      <p:ext uri="{BB962C8B-B14F-4D97-AF65-F5344CB8AC3E}">
        <p14:creationId xmlns:p14="http://schemas.microsoft.com/office/powerpoint/2010/main" val="1205115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031D-90FB-8212-60DD-264B29B24F73}"/>
              </a:ext>
            </a:extLst>
          </p:cNvPr>
          <p:cNvSpPr>
            <a:spLocks noGrp="1"/>
          </p:cNvSpPr>
          <p:nvPr>
            <p:ph type="title"/>
          </p:nvPr>
        </p:nvSpPr>
        <p:spPr/>
        <p:txBody>
          <a:bodyPr/>
          <a:lstStyle/>
          <a:p>
            <a:r>
              <a:rPr lang="en-US" dirty="0"/>
              <a:t>Gender-based Violence costs Papua New Guinea a lot.</a:t>
            </a:r>
          </a:p>
        </p:txBody>
      </p:sp>
      <p:sp>
        <p:nvSpPr>
          <p:cNvPr id="3" name="Content Placeholder 2">
            <a:extLst>
              <a:ext uri="{FF2B5EF4-FFF2-40B4-BE49-F238E27FC236}">
                <a16:creationId xmlns:a16="http://schemas.microsoft.com/office/drawing/2014/main" id="{BCBED03B-FEA1-DFA8-E3FC-E5C91265E6E0}"/>
              </a:ext>
            </a:extLst>
          </p:cNvPr>
          <p:cNvSpPr>
            <a:spLocks noGrp="1"/>
          </p:cNvSpPr>
          <p:nvPr>
            <p:ph idx="1"/>
          </p:nvPr>
        </p:nvSpPr>
        <p:spPr/>
        <p:txBody>
          <a:bodyPr/>
          <a:lstStyle/>
          <a:p>
            <a:pPr marL="0" indent="0">
              <a:buNone/>
            </a:pPr>
            <a:r>
              <a:rPr lang="en-US" dirty="0"/>
              <a:t>An estimated </a:t>
            </a:r>
            <a:r>
              <a:rPr lang="en-US" sz="2800" dirty="0">
                <a:solidFill>
                  <a:srgbClr val="FF0000"/>
                </a:solidFill>
              </a:rPr>
              <a:t>annual national loss of 18 million days </a:t>
            </a:r>
            <a:r>
              <a:rPr lang="en-US" dirty="0"/>
              <a:t>work lost to violence-related disruptions.</a:t>
            </a:r>
          </a:p>
          <a:p>
            <a:pPr marL="0" indent="0">
              <a:buNone/>
            </a:pPr>
            <a:r>
              <a:rPr lang="en-US" dirty="0"/>
              <a:t>For an estimated </a:t>
            </a:r>
            <a:r>
              <a:rPr lang="en-CA" sz="2800" dirty="0">
                <a:solidFill>
                  <a:srgbClr val="FF0000"/>
                </a:solidFill>
              </a:rPr>
              <a:t>annual national productivity loss of 118.6 billion K</a:t>
            </a:r>
          </a:p>
          <a:p>
            <a:pPr marL="0" indent="0">
              <a:buNone/>
            </a:pPr>
            <a:r>
              <a:rPr lang="en-CA" dirty="0"/>
              <a:t>And this does not include the cost of police, justice, health care, resultant trauma-affected behaviour, and loss of life and dreams.</a:t>
            </a:r>
            <a:endParaRPr lang="en-US" dirty="0"/>
          </a:p>
        </p:txBody>
      </p:sp>
    </p:spTree>
    <p:extLst>
      <p:ext uri="{BB962C8B-B14F-4D97-AF65-F5344CB8AC3E}">
        <p14:creationId xmlns:p14="http://schemas.microsoft.com/office/powerpoint/2010/main" val="174062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id="{1ED0979E-6779-1EA0-9879-692AD3A2BCF6}"/>
              </a:ext>
            </a:extLst>
          </p:cNvPr>
          <p:cNvSpPr txBox="1"/>
          <p:nvPr/>
        </p:nvSpPr>
        <p:spPr>
          <a:xfrm>
            <a:off x="1512897" y="886480"/>
            <a:ext cx="9945128" cy="4690532"/>
          </a:xfrm>
          <a:prstGeom prst="rect">
            <a:avLst/>
          </a:prstGeom>
        </p:spPr>
        <p:txBody>
          <a:bodyPr vert="horz" lIns="91440" tIns="45720" rIns="91440" bIns="45720" rtlCol="0" anchor="t">
            <a:noAutofit/>
          </a:bodyPr>
          <a:lstStyle/>
          <a:p>
            <a:pPr defTabSz="914400" fontAlgn="base">
              <a:lnSpc>
                <a:spcPct val="90000"/>
              </a:lnSpc>
              <a:spcAft>
                <a:spcPts val="600"/>
              </a:spcAft>
              <a:buClr>
                <a:schemeClr val="accent1"/>
              </a:buClr>
            </a:pPr>
            <a:r>
              <a:rPr lang="en-US" sz="1400" dirty="0">
                <a:solidFill>
                  <a:schemeClr val="tx1">
                    <a:lumMod val="65000"/>
                    <a:lumOff val="35000"/>
                  </a:schemeClr>
                </a:solidFill>
                <a:effectLst/>
              </a:rPr>
              <a:t>The National Strategy to Prevent and Respond to Gender-Based Violence 2016 to 2025 is due to expire at the end of 2025.  The research presented in this </a:t>
            </a:r>
            <a:r>
              <a:rPr lang="en-US" sz="1400" dirty="0">
                <a:solidFill>
                  <a:schemeClr val="tx1">
                    <a:lumMod val="65000"/>
                    <a:lumOff val="35000"/>
                  </a:schemeClr>
                </a:solidFill>
              </a:rPr>
              <a:t>report is part of the </a:t>
            </a:r>
            <a:r>
              <a:rPr lang="en-US" sz="1400" dirty="0">
                <a:solidFill>
                  <a:schemeClr val="tx1">
                    <a:lumMod val="65000"/>
                    <a:lumOff val="35000"/>
                  </a:schemeClr>
                </a:solidFill>
                <a:effectLst/>
              </a:rPr>
              <a:t>The National GBV Secretariat’s review process to prepare a new strategy that will span 2026 to 2035. </a:t>
            </a:r>
          </a:p>
          <a:p>
            <a:pPr indent="-182880" defTabSz="914400" fontAlgn="base">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ffectLst/>
            </a:endParaRPr>
          </a:p>
          <a:p>
            <a:pPr defTabSz="914400" fontAlgn="base">
              <a:lnSpc>
                <a:spcPct val="90000"/>
              </a:lnSpc>
              <a:spcAft>
                <a:spcPts val="600"/>
              </a:spcAft>
              <a:buClr>
                <a:schemeClr val="accent1"/>
              </a:buClr>
            </a:pPr>
            <a:r>
              <a:rPr lang="en-US" sz="1400" dirty="0">
                <a:solidFill>
                  <a:schemeClr val="tx1">
                    <a:lumMod val="65000"/>
                    <a:lumOff val="35000"/>
                  </a:schemeClr>
                </a:solidFill>
                <a:effectLst/>
              </a:rPr>
              <a:t>The </a:t>
            </a:r>
            <a:r>
              <a:rPr lang="en-US" sz="1400" dirty="0">
                <a:solidFill>
                  <a:schemeClr val="tx1">
                    <a:lumMod val="65000"/>
                    <a:lumOff val="35000"/>
                  </a:schemeClr>
                </a:solidFill>
              </a:rPr>
              <a:t>r</a:t>
            </a:r>
            <a:r>
              <a:rPr lang="en-US" sz="1400" dirty="0">
                <a:solidFill>
                  <a:schemeClr val="tx1">
                    <a:lumMod val="65000"/>
                    <a:lumOff val="35000"/>
                  </a:schemeClr>
                </a:solidFill>
                <a:effectLst/>
              </a:rPr>
              <a:t>esearch here includes the results of:</a:t>
            </a:r>
          </a:p>
          <a:p>
            <a:pPr marL="342900" lvl="0" indent="-182880" defTabSz="914400" fontAlgn="base">
              <a:lnSpc>
                <a:spcPct val="90000"/>
              </a:lnSpc>
              <a:spcAft>
                <a:spcPts val="600"/>
              </a:spcAft>
              <a:buClr>
                <a:schemeClr val="accent1"/>
              </a:buClr>
              <a:buFont typeface="Wingdings 2" pitchFamily="18" charset="2"/>
              <a:buChar char=""/>
            </a:pPr>
            <a:r>
              <a:rPr lang="en-US" sz="1400" b="1" dirty="0">
                <a:solidFill>
                  <a:schemeClr val="tx1">
                    <a:lumMod val="65000"/>
                    <a:lumOff val="35000"/>
                  </a:schemeClr>
                </a:solidFill>
                <a:effectLst/>
              </a:rPr>
              <a:t>A Literature Review</a:t>
            </a:r>
            <a:r>
              <a:rPr lang="en-US" sz="1400" dirty="0">
                <a:solidFill>
                  <a:schemeClr val="tx1">
                    <a:lumMod val="65000"/>
                    <a:lumOff val="35000"/>
                  </a:schemeClr>
                </a:solidFill>
                <a:effectLst/>
              </a:rPr>
              <a:t>:  that included the evaluation of more than 600 research reports.</a:t>
            </a:r>
          </a:p>
          <a:p>
            <a:pPr marL="342900" lvl="0" indent="-182880" defTabSz="914400" fontAlgn="base">
              <a:lnSpc>
                <a:spcPct val="90000"/>
              </a:lnSpc>
              <a:spcAft>
                <a:spcPts val="600"/>
              </a:spcAft>
              <a:buClr>
                <a:schemeClr val="accent1"/>
              </a:buClr>
              <a:buFont typeface="Wingdings 2" pitchFamily="18" charset="2"/>
              <a:buChar char=""/>
            </a:pPr>
            <a:r>
              <a:rPr lang="en-US" sz="1400" b="1" dirty="0">
                <a:solidFill>
                  <a:schemeClr val="tx1">
                    <a:lumMod val="65000"/>
                    <a:lumOff val="35000"/>
                  </a:schemeClr>
                </a:solidFill>
                <a:effectLst/>
              </a:rPr>
              <a:t>A National Survey</a:t>
            </a:r>
            <a:r>
              <a:rPr lang="en-US" sz="1400" dirty="0">
                <a:solidFill>
                  <a:schemeClr val="tx1">
                    <a:lumMod val="65000"/>
                    <a:lumOff val="35000"/>
                  </a:schemeClr>
                </a:solidFill>
                <a:effectLst/>
              </a:rPr>
              <a:t>:  of 5000+ Papua New Guineans on their attitudes </a:t>
            </a:r>
            <a:r>
              <a:rPr lang="en-US" sz="1400" dirty="0">
                <a:solidFill>
                  <a:schemeClr val="tx1">
                    <a:lumMod val="65000"/>
                    <a:lumOff val="35000"/>
                  </a:schemeClr>
                </a:solidFill>
              </a:rPr>
              <a:t>towards, </a:t>
            </a:r>
            <a:r>
              <a:rPr lang="en-US" sz="1400" dirty="0">
                <a:solidFill>
                  <a:schemeClr val="tx1">
                    <a:lumMod val="65000"/>
                    <a:lumOff val="35000"/>
                  </a:schemeClr>
                </a:solidFill>
                <a:effectLst/>
              </a:rPr>
              <a:t>and experiences of, violence.  The survey was conducted in 12 provinces in all four regions of the country.  The sample was evenly divided between men and women with an 80/20 rural split. The sample also considered the youth bulge in the country through ensuring 40% of the survey participants were under the age of 30.</a:t>
            </a:r>
          </a:p>
          <a:p>
            <a:pPr marL="342900" lvl="0" indent="-182880" defTabSz="914400" fontAlgn="base">
              <a:lnSpc>
                <a:spcPct val="90000"/>
              </a:lnSpc>
              <a:spcAft>
                <a:spcPts val="600"/>
              </a:spcAft>
              <a:buClr>
                <a:schemeClr val="accent1"/>
              </a:buClr>
              <a:buFont typeface="Wingdings 2" pitchFamily="18" charset="2"/>
              <a:buChar char=""/>
            </a:pPr>
            <a:r>
              <a:rPr lang="en-US" sz="1400" b="1" dirty="0">
                <a:solidFill>
                  <a:schemeClr val="tx1">
                    <a:lumMod val="65000"/>
                    <a:lumOff val="35000"/>
                  </a:schemeClr>
                </a:solidFill>
                <a:effectLst/>
              </a:rPr>
              <a:t>A Provincial Questionnaire</a:t>
            </a:r>
            <a:r>
              <a:rPr lang="en-US" sz="1400" dirty="0">
                <a:solidFill>
                  <a:schemeClr val="tx1">
                    <a:lumMod val="65000"/>
                    <a:lumOff val="35000"/>
                  </a:schemeClr>
                </a:solidFill>
                <a:effectLst/>
              </a:rPr>
              <a:t>:  which included all twenty provinces plus the Autonomous Region of Bougainville and the National Capital District.</a:t>
            </a:r>
          </a:p>
          <a:p>
            <a:pPr marL="342900" lvl="0" indent="-182880" defTabSz="914400" fontAlgn="base">
              <a:lnSpc>
                <a:spcPct val="90000"/>
              </a:lnSpc>
              <a:spcAft>
                <a:spcPts val="600"/>
              </a:spcAft>
              <a:buClr>
                <a:schemeClr val="accent1"/>
              </a:buClr>
              <a:buFont typeface="Wingdings 2" pitchFamily="18" charset="2"/>
              <a:buChar char=""/>
            </a:pPr>
            <a:r>
              <a:rPr lang="en-US" sz="1400" b="1" dirty="0">
                <a:solidFill>
                  <a:schemeClr val="tx1">
                    <a:lumMod val="65000"/>
                    <a:lumOff val="35000"/>
                  </a:schemeClr>
                </a:solidFill>
                <a:effectLst/>
              </a:rPr>
              <a:t>A National Listening Tour</a:t>
            </a:r>
            <a:r>
              <a:rPr lang="en-US" sz="1400" dirty="0">
                <a:solidFill>
                  <a:schemeClr val="tx1">
                    <a:lumMod val="65000"/>
                    <a:lumOff val="35000"/>
                  </a:schemeClr>
                </a:solidFill>
                <a:effectLst/>
              </a:rPr>
              <a:t>: that visited all four regions of the country and included representatives of 10 provinces which included more than representatives including Governors. Provincial Administrators and their teams, CSOs, health, law enforcement and magistrates, front line workers and survivors.</a:t>
            </a:r>
          </a:p>
          <a:p>
            <a:pPr marL="342900" lvl="0" indent="-182880" defTabSz="914400" fontAlgn="base">
              <a:lnSpc>
                <a:spcPct val="90000"/>
              </a:lnSpc>
              <a:spcAft>
                <a:spcPts val="600"/>
              </a:spcAft>
              <a:buClr>
                <a:schemeClr val="accent1"/>
              </a:buClr>
              <a:buFont typeface="Wingdings 2" pitchFamily="18" charset="2"/>
              <a:buChar char=""/>
            </a:pPr>
            <a:r>
              <a:rPr lang="en-US" sz="1400" b="1" dirty="0">
                <a:solidFill>
                  <a:schemeClr val="tx1">
                    <a:lumMod val="65000"/>
                    <a:lumOff val="35000"/>
                  </a:schemeClr>
                </a:solidFill>
                <a:effectLst/>
              </a:rPr>
              <a:t>An Open Confidential Testimonial System</a:t>
            </a:r>
            <a:r>
              <a:rPr lang="en-US" sz="1400" dirty="0">
                <a:solidFill>
                  <a:schemeClr val="tx1">
                    <a:lumMod val="65000"/>
                    <a:lumOff val="35000"/>
                  </a:schemeClr>
                </a:solidFill>
                <a:effectLst/>
              </a:rPr>
              <a:t> to collect personal confidential testimonies from all Papua New Guineans nation-wide.</a:t>
            </a:r>
          </a:p>
          <a:p>
            <a:pPr marL="342900" lvl="0" indent="-182880" defTabSz="914400" fontAlgn="base">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defTabSz="914400" fontAlgn="base">
              <a:lnSpc>
                <a:spcPct val="90000"/>
              </a:lnSpc>
              <a:spcAft>
                <a:spcPts val="600"/>
              </a:spcAft>
              <a:buClr>
                <a:schemeClr val="accent1"/>
              </a:buClr>
            </a:pPr>
            <a:r>
              <a:rPr lang="en-US" sz="1400" dirty="0">
                <a:solidFill>
                  <a:schemeClr val="tx1">
                    <a:lumMod val="65000"/>
                    <a:lumOff val="35000"/>
                  </a:schemeClr>
                </a:solidFill>
                <a:effectLst/>
              </a:rPr>
              <a:t>While each region, province, district, ward, village, family and individual, that participated presented unique challenges and experiences, all underlined the horrific, unchecked and growing impact of gender-based violence on the country.  They all identified innovative solutions and offered complex insights on how to overcome gender-based violence.  </a:t>
            </a:r>
          </a:p>
          <a:p>
            <a:pPr indent="-182880" defTabSz="914400" fontAlgn="base">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defTabSz="914400" fontAlgn="base">
              <a:lnSpc>
                <a:spcPct val="90000"/>
              </a:lnSpc>
              <a:spcAft>
                <a:spcPts val="600"/>
              </a:spcAft>
              <a:buClr>
                <a:schemeClr val="accent1"/>
              </a:buClr>
            </a:pPr>
            <a:r>
              <a:rPr lang="en-US" sz="1400" dirty="0">
                <a:solidFill>
                  <a:schemeClr val="tx1">
                    <a:lumMod val="65000"/>
                    <a:lumOff val="35000"/>
                  </a:schemeClr>
                </a:solidFill>
                <a:effectLst/>
              </a:rPr>
              <a:t>The resilience of the rural communities, underfunded, under-coordinated, under-supported, was deeply moving, as was the passion with which some women and men gave their lives in the service of survivors and the future of their country.   The results of the exponentially increasing rates of GBV deeply and profoundly alarming. </a:t>
            </a:r>
          </a:p>
          <a:p>
            <a:pPr lvl="0" indent="-182880" defTabSz="914400" fontAlgn="base">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ffectLst/>
            </a:endParaRPr>
          </a:p>
        </p:txBody>
      </p:sp>
      <p:sp>
        <p:nvSpPr>
          <p:cNvPr id="30" name="Rectangle 29">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932D3AC-AD27-5483-839D-86CCB4EDCFD4}"/>
              </a:ext>
            </a:extLst>
          </p:cNvPr>
          <p:cNvSpPr txBox="1">
            <a:spLocks/>
          </p:cNvSpPr>
          <p:nvPr/>
        </p:nvSpPr>
        <p:spPr>
          <a:xfrm>
            <a:off x="565144" y="84225"/>
            <a:ext cx="11372850" cy="610963"/>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000" dirty="0">
                <a:solidFill>
                  <a:schemeClr val="bg1"/>
                </a:solidFill>
              </a:rPr>
              <a:t>Introduction</a:t>
            </a:r>
          </a:p>
        </p:txBody>
      </p:sp>
    </p:spTree>
    <p:extLst>
      <p:ext uri="{BB962C8B-B14F-4D97-AF65-F5344CB8AC3E}">
        <p14:creationId xmlns:p14="http://schemas.microsoft.com/office/powerpoint/2010/main" val="251512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4E57-F55C-7AD9-93EE-CE2369D7CA56}"/>
              </a:ext>
            </a:extLst>
          </p:cNvPr>
          <p:cNvSpPr>
            <a:spLocks noGrp="1"/>
          </p:cNvSpPr>
          <p:nvPr>
            <p:ph type="title"/>
          </p:nvPr>
        </p:nvSpPr>
        <p:spPr/>
        <p:txBody>
          <a:bodyPr>
            <a:normAutofit fontScale="90000"/>
          </a:bodyPr>
          <a:lstStyle/>
          <a:p>
            <a:r>
              <a:rPr lang="en-US" dirty="0"/>
              <a:t>At the same time,</a:t>
            </a:r>
            <a:r>
              <a:rPr lang="en-US" sz="3600" dirty="0"/>
              <a:t> 90% of women and 86% of men believe ending gender-based violence is extremely important to PNG.</a:t>
            </a:r>
            <a:br>
              <a:rPr lang="en-US" sz="3600" dirty="0"/>
            </a:br>
            <a:endParaRPr lang="en-US" dirty="0"/>
          </a:p>
        </p:txBody>
      </p:sp>
      <p:pic>
        <p:nvPicPr>
          <p:cNvPr id="5" name="Content Placeholder 4" descr="A close-up of words&#10;&#10;AI-generated content may be incorrect.">
            <a:extLst>
              <a:ext uri="{FF2B5EF4-FFF2-40B4-BE49-F238E27FC236}">
                <a16:creationId xmlns:a16="http://schemas.microsoft.com/office/drawing/2014/main" id="{979F7247-880B-9BCA-3C4E-358E9DFF58A2}"/>
              </a:ext>
            </a:extLst>
          </p:cNvPr>
          <p:cNvPicPr>
            <a:picLocks noGrp="1" noChangeAspect="1"/>
          </p:cNvPicPr>
          <p:nvPr>
            <p:ph idx="1"/>
          </p:nvPr>
        </p:nvPicPr>
        <p:blipFill>
          <a:blip r:embed="rId2"/>
          <a:stretch>
            <a:fillRect/>
          </a:stretch>
        </p:blipFill>
        <p:spPr>
          <a:xfrm>
            <a:off x="3710609" y="349202"/>
            <a:ext cx="7539590" cy="3181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aph with different colored squares&#10;&#10;AI-generated content may be incorrect.">
            <a:extLst>
              <a:ext uri="{FF2B5EF4-FFF2-40B4-BE49-F238E27FC236}">
                <a16:creationId xmlns:a16="http://schemas.microsoft.com/office/drawing/2014/main" id="{6F9A035A-9F78-3BAC-B1AC-43DC2C8AEF6B}"/>
              </a:ext>
            </a:extLst>
          </p:cNvPr>
          <p:cNvPicPr>
            <a:picLocks noChangeAspect="1"/>
          </p:cNvPicPr>
          <p:nvPr/>
        </p:nvPicPr>
        <p:blipFill>
          <a:blip r:embed="rId3"/>
          <a:stretch>
            <a:fillRect/>
          </a:stretch>
        </p:blipFill>
        <p:spPr>
          <a:xfrm>
            <a:off x="3710609" y="3705044"/>
            <a:ext cx="7539590" cy="28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4297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FB2E-DEC2-2953-AA5F-2979954572FD}"/>
              </a:ext>
            </a:extLst>
          </p:cNvPr>
          <p:cNvSpPr>
            <a:spLocks noGrp="1"/>
          </p:cNvSpPr>
          <p:nvPr>
            <p:ph type="title"/>
          </p:nvPr>
        </p:nvSpPr>
        <p:spPr/>
        <p:txBody>
          <a:bodyPr/>
          <a:lstStyle/>
          <a:p>
            <a:r>
              <a:rPr lang="en-US" dirty="0"/>
              <a:t>And the Government is responding the demands of the people.</a:t>
            </a:r>
          </a:p>
        </p:txBody>
      </p:sp>
      <p:sp>
        <p:nvSpPr>
          <p:cNvPr id="3" name="Content Placeholder 2">
            <a:extLst>
              <a:ext uri="{FF2B5EF4-FFF2-40B4-BE49-F238E27FC236}">
                <a16:creationId xmlns:a16="http://schemas.microsoft.com/office/drawing/2014/main" id="{BA701EB4-26F4-751C-61AD-1B4628C07264}"/>
              </a:ext>
            </a:extLst>
          </p:cNvPr>
          <p:cNvSpPr>
            <a:spLocks noGrp="1"/>
          </p:cNvSpPr>
          <p:nvPr>
            <p:ph idx="1"/>
          </p:nvPr>
        </p:nvSpPr>
        <p:spPr/>
        <p:txBody>
          <a:bodyPr>
            <a:normAutofit fontScale="85000" lnSpcReduction="20000"/>
          </a:bodyPr>
          <a:lstStyle/>
          <a:p>
            <a:r>
              <a:rPr lang="en-US" sz="3200" dirty="0"/>
              <a:t>The establishment of the Coalition of Parliamentarians to end GBV, the Special Parliamentary Committee on GBV and the Permanent Parliamentary Committee on GEWE.</a:t>
            </a:r>
          </a:p>
          <a:p>
            <a:r>
              <a:rPr lang="en-US" sz="3200" dirty="0"/>
              <a:t>Two Parliamentary Inquiries on GBV and three national summits on GBV and GEWE with the PM attending 2 of them.</a:t>
            </a:r>
          </a:p>
          <a:p>
            <a:r>
              <a:rPr lang="en-US" sz="3200" dirty="0"/>
              <a:t>The appointment of a woman Speaker in Parliament.</a:t>
            </a:r>
          </a:p>
          <a:p>
            <a:r>
              <a:rPr lang="en-US" sz="3200" dirty="0"/>
              <a:t>The National GBV Secretariat has been established and funded.</a:t>
            </a:r>
          </a:p>
          <a:p>
            <a:r>
              <a:rPr lang="en-US" sz="3200" dirty="0"/>
              <a:t>The NGBVS now has a grants program in place (K4.7 million given from 2022-2024 to CSOs) and K427,250 from 2023 to 2024 to provincial governments.</a:t>
            </a:r>
          </a:p>
          <a:p>
            <a:endParaRPr lang="en-US" dirty="0"/>
          </a:p>
        </p:txBody>
      </p:sp>
    </p:spTree>
    <p:extLst>
      <p:ext uri="{BB962C8B-B14F-4D97-AF65-F5344CB8AC3E}">
        <p14:creationId xmlns:p14="http://schemas.microsoft.com/office/powerpoint/2010/main" val="362041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C7F3-68E9-2662-2A42-C27623EFB081}"/>
              </a:ext>
            </a:extLst>
          </p:cNvPr>
          <p:cNvSpPr>
            <a:spLocks noGrp="1"/>
          </p:cNvSpPr>
          <p:nvPr>
            <p:ph type="title"/>
          </p:nvPr>
        </p:nvSpPr>
        <p:spPr/>
        <p:txBody>
          <a:bodyPr/>
          <a:lstStyle/>
          <a:p>
            <a:r>
              <a:rPr lang="en-US" dirty="0"/>
              <a:t>And at the provincial level action has happened.</a:t>
            </a:r>
          </a:p>
        </p:txBody>
      </p:sp>
      <p:sp>
        <p:nvSpPr>
          <p:cNvPr id="3" name="Content Placeholder 2">
            <a:extLst>
              <a:ext uri="{FF2B5EF4-FFF2-40B4-BE49-F238E27FC236}">
                <a16:creationId xmlns:a16="http://schemas.microsoft.com/office/drawing/2014/main" id="{EA9561F0-6CB1-E751-84F7-DEA5F1FC6014}"/>
              </a:ext>
            </a:extLst>
          </p:cNvPr>
          <p:cNvSpPr>
            <a:spLocks noGrp="1"/>
          </p:cNvSpPr>
          <p:nvPr>
            <p:ph idx="1"/>
          </p:nvPr>
        </p:nvSpPr>
        <p:spPr/>
        <p:txBody>
          <a:bodyPr>
            <a:normAutofit/>
          </a:bodyPr>
          <a:lstStyle/>
          <a:p>
            <a:r>
              <a:rPr lang="en-US" sz="3200" dirty="0"/>
              <a:t>20 new provincial strategies, budgets and activities. </a:t>
            </a:r>
          </a:p>
          <a:p>
            <a:r>
              <a:rPr lang="en-US" sz="3200" dirty="0"/>
              <a:t>12 of the strategies are funded.  </a:t>
            </a:r>
          </a:p>
          <a:p>
            <a:r>
              <a:rPr lang="en-US" sz="3200" dirty="0"/>
              <a:t>20 Provinces with GBV focal points. </a:t>
            </a:r>
          </a:p>
          <a:p>
            <a:r>
              <a:rPr lang="en-US" sz="3200" dirty="0"/>
              <a:t>5 fully established GBV secretariates. </a:t>
            </a:r>
          </a:p>
          <a:p>
            <a:r>
              <a:rPr lang="en-US" sz="3200" dirty="0"/>
              <a:t>FSVUs and FSCs across the country.</a:t>
            </a:r>
          </a:p>
        </p:txBody>
      </p:sp>
    </p:spTree>
    <p:extLst>
      <p:ext uri="{BB962C8B-B14F-4D97-AF65-F5344CB8AC3E}">
        <p14:creationId xmlns:p14="http://schemas.microsoft.com/office/powerpoint/2010/main" val="3243590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9D5A-841F-1C15-AA76-064CCB87685D}"/>
              </a:ext>
            </a:extLst>
          </p:cNvPr>
          <p:cNvSpPr>
            <a:spLocks noGrp="1"/>
          </p:cNvSpPr>
          <p:nvPr>
            <p:ph type="title"/>
          </p:nvPr>
        </p:nvSpPr>
        <p:spPr/>
        <p:txBody>
          <a:bodyPr/>
          <a:lstStyle/>
          <a:p>
            <a:r>
              <a:rPr lang="en-US" dirty="0"/>
              <a:t>Critical laws are being amended and strategies developed</a:t>
            </a:r>
          </a:p>
        </p:txBody>
      </p:sp>
      <p:sp>
        <p:nvSpPr>
          <p:cNvPr id="3" name="Content Placeholder 2">
            <a:extLst>
              <a:ext uri="{FF2B5EF4-FFF2-40B4-BE49-F238E27FC236}">
                <a16:creationId xmlns:a16="http://schemas.microsoft.com/office/drawing/2014/main" id="{7B6532BB-04B0-CF01-556E-81BE30B71831}"/>
              </a:ext>
            </a:extLst>
          </p:cNvPr>
          <p:cNvSpPr>
            <a:spLocks noGrp="1"/>
          </p:cNvSpPr>
          <p:nvPr>
            <p:ph idx="1"/>
          </p:nvPr>
        </p:nvSpPr>
        <p:spPr/>
        <p:txBody>
          <a:bodyPr/>
          <a:lstStyle/>
          <a:p>
            <a:r>
              <a:rPr lang="en-US" sz="3200" dirty="0"/>
              <a:t>The Family Protection Act (2022).</a:t>
            </a:r>
          </a:p>
          <a:p>
            <a:r>
              <a:rPr lang="en-US" sz="3200" dirty="0"/>
              <a:t>The amendment of the ILO Convention on Violence and Harassment led by the Trade Union Congress (2020).</a:t>
            </a:r>
          </a:p>
          <a:p>
            <a:r>
              <a:rPr lang="en-US" sz="3200" dirty="0"/>
              <a:t>The launch of the SARV National Action Plan (2018).</a:t>
            </a:r>
          </a:p>
          <a:p>
            <a:r>
              <a:rPr lang="en-US" sz="3200" dirty="0"/>
              <a:t>The review of the National GBV Strategy.</a:t>
            </a:r>
          </a:p>
          <a:p>
            <a:endParaRPr lang="en-US" dirty="0"/>
          </a:p>
        </p:txBody>
      </p:sp>
    </p:spTree>
    <p:extLst>
      <p:ext uri="{BB962C8B-B14F-4D97-AF65-F5344CB8AC3E}">
        <p14:creationId xmlns:p14="http://schemas.microsoft.com/office/powerpoint/2010/main" val="73783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0C4D-7822-889F-5B7F-F9E0FB92B4EB}"/>
              </a:ext>
            </a:extLst>
          </p:cNvPr>
          <p:cNvSpPr>
            <a:spLocks noGrp="1"/>
          </p:cNvSpPr>
          <p:nvPr>
            <p:ph type="title"/>
          </p:nvPr>
        </p:nvSpPr>
        <p:spPr/>
        <p:txBody>
          <a:bodyPr>
            <a:normAutofit/>
          </a:bodyPr>
          <a:lstStyle/>
          <a:p>
            <a:r>
              <a:rPr lang="en-US" dirty="0"/>
              <a:t>And CSOs and and frontline workers have stepped up to the plate.  A few examples…</a:t>
            </a:r>
          </a:p>
        </p:txBody>
      </p:sp>
      <p:sp>
        <p:nvSpPr>
          <p:cNvPr id="3" name="Content Placeholder 2">
            <a:extLst>
              <a:ext uri="{FF2B5EF4-FFF2-40B4-BE49-F238E27FC236}">
                <a16:creationId xmlns:a16="http://schemas.microsoft.com/office/drawing/2014/main" id="{52D4EBB8-9609-870C-5F90-F1004AC4E6AE}"/>
              </a:ext>
            </a:extLst>
          </p:cNvPr>
          <p:cNvSpPr>
            <a:spLocks noGrp="1"/>
          </p:cNvSpPr>
          <p:nvPr>
            <p:ph idx="1"/>
          </p:nvPr>
        </p:nvSpPr>
        <p:spPr>
          <a:xfrm>
            <a:off x="3816716" y="609600"/>
            <a:ext cx="7315200" cy="5802573"/>
          </a:xfrm>
        </p:spPr>
        <p:txBody>
          <a:bodyPr>
            <a:normAutofit/>
          </a:bodyPr>
          <a:lstStyle/>
          <a:p>
            <a:r>
              <a:rPr lang="en-US" sz="3200" dirty="0"/>
              <a:t>A national network of more than 600 human rights defenders and private sector action like the Bel Isi coalition and the Men of </a:t>
            </a:r>
            <a:r>
              <a:rPr lang="en-US" sz="3200" dirty="0" err="1"/>
              <a:t>Honour</a:t>
            </a:r>
            <a:r>
              <a:rPr lang="en-US" sz="3200" dirty="0"/>
              <a:t> program. </a:t>
            </a:r>
          </a:p>
          <a:p>
            <a:r>
              <a:rPr lang="en-US" sz="3200" dirty="0"/>
              <a:t>Outstanding youth focused prevention programs like Equal Playing Field, Active City, Sanap Wantaim and the Voice for Change.</a:t>
            </a:r>
          </a:p>
          <a:p>
            <a:r>
              <a:rPr lang="en-US" sz="3200" dirty="0"/>
              <a:t>More readily available GBV data and information, and a wealth of new research.</a:t>
            </a:r>
          </a:p>
        </p:txBody>
      </p:sp>
    </p:spTree>
    <p:extLst>
      <p:ext uri="{BB962C8B-B14F-4D97-AF65-F5344CB8AC3E}">
        <p14:creationId xmlns:p14="http://schemas.microsoft.com/office/powerpoint/2010/main" val="3343704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CBCE-0600-5EAC-A0D7-6500B377B4E7}"/>
              </a:ext>
            </a:extLst>
          </p:cNvPr>
          <p:cNvSpPr>
            <a:spLocks noGrp="1"/>
          </p:cNvSpPr>
          <p:nvPr>
            <p:ph type="title"/>
          </p:nvPr>
        </p:nvSpPr>
        <p:spPr/>
        <p:txBody>
          <a:bodyPr>
            <a:normAutofit/>
          </a:bodyPr>
          <a:lstStyle/>
          <a:p>
            <a:r>
              <a:rPr lang="en-CA" sz="5400" b="0" i="0" u="none" strike="noStrike" dirty="0">
                <a:solidFill>
                  <a:schemeClr val="bg1"/>
                </a:solidFill>
                <a:effectLst/>
                <a:latin typeface="National2"/>
              </a:rPr>
              <a:t>What more do we need?</a:t>
            </a:r>
            <a:endParaRPr lang="en-US" sz="5400" dirty="0">
              <a:solidFill>
                <a:schemeClr val="bg1"/>
              </a:solidFill>
            </a:endParaRPr>
          </a:p>
        </p:txBody>
      </p:sp>
      <p:pic>
        <p:nvPicPr>
          <p:cNvPr id="5" name="Content Placeholder 4" descr="A close-up of words&#10;&#10;AI-generated content may be incorrect.">
            <a:extLst>
              <a:ext uri="{FF2B5EF4-FFF2-40B4-BE49-F238E27FC236}">
                <a16:creationId xmlns:a16="http://schemas.microsoft.com/office/drawing/2014/main" id="{7E9E3ADF-AAC2-B29E-B8B1-402747CC35F3}"/>
              </a:ext>
            </a:extLst>
          </p:cNvPr>
          <p:cNvPicPr>
            <a:picLocks noGrp="1" noChangeAspect="1"/>
          </p:cNvPicPr>
          <p:nvPr>
            <p:ph idx="1"/>
          </p:nvPr>
        </p:nvPicPr>
        <p:blipFill>
          <a:blip r:embed="rId3"/>
          <a:stretch>
            <a:fillRect/>
          </a:stretch>
        </p:blipFill>
        <p:spPr>
          <a:xfrm>
            <a:off x="3743652" y="1881891"/>
            <a:ext cx="7905097" cy="3843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a:extLst>
              <a:ext uri="{FF2B5EF4-FFF2-40B4-BE49-F238E27FC236}">
                <a16:creationId xmlns:a16="http://schemas.microsoft.com/office/drawing/2014/main" id="{2DBDAB97-38C9-7390-8600-A93645042560}"/>
              </a:ext>
            </a:extLst>
          </p:cNvPr>
          <p:cNvSpPr txBox="1">
            <a:spLocks/>
          </p:cNvSpPr>
          <p:nvPr/>
        </p:nvSpPr>
        <p:spPr>
          <a:xfrm>
            <a:off x="0" y="0"/>
            <a:ext cx="12192000" cy="1382579"/>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000" b="0" i="0" u="none" strike="noStrike" dirty="0">
                <a:solidFill>
                  <a:schemeClr val="bg1"/>
                </a:solidFill>
                <a:effectLst/>
                <a:latin typeface="National2"/>
              </a:rPr>
              <a:t>B</a:t>
            </a:r>
            <a:r>
              <a:rPr lang="en-CA" sz="3200" b="0" i="0" u="none" strike="noStrike" dirty="0" err="1">
                <a:solidFill>
                  <a:schemeClr val="bg1"/>
                </a:solidFill>
                <a:effectLst/>
                <a:latin typeface="National2"/>
              </a:rPr>
              <a:t>etter</a:t>
            </a:r>
            <a:r>
              <a:rPr lang="en-CA" sz="3200" b="0" i="0" u="none" strike="noStrike" dirty="0">
                <a:solidFill>
                  <a:schemeClr val="bg1"/>
                </a:solidFill>
                <a:effectLst/>
                <a:latin typeface="National2"/>
              </a:rPr>
              <a:t> services, skilled duty-bearers and more awareness about gender-based violence, its impact and how to better address relationship problems.</a:t>
            </a:r>
            <a:endParaRPr lang="en-US" sz="3000" dirty="0">
              <a:solidFill>
                <a:schemeClr val="bg1"/>
              </a:solidFill>
            </a:endParaRPr>
          </a:p>
        </p:txBody>
      </p:sp>
    </p:spTree>
    <p:extLst>
      <p:ext uri="{BB962C8B-B14F-4D97-AF65-F5344CB8AC3E}">
        <p14:creationId xmlns:p14="http://schemas.microsoft.com/office/powerpoint/2010/main" val="2250964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9895-2BB6-DED2-F29C-18D4B97D280D}"/>
              </a:ext>
            </a:extLst>
          </p:cNvPr>
          <p:cNvSpPr>
            <a:spLocks noGrp="1"/>
          </p:cNvSpPr>
          <p:nvPr>
            <p:ph type="title"/>
          </p:nvPr>
        </p:nvSpPr>
        <p:spPr>
          <a:xfrm>
            <a:off x="0" y="1123837"/>
            <a:ext cx="3413051" cy="4601183"/>
          </a:xfrm>
        </p:spPr>
        <p:txBody>
          <a:bodyPr>
            <a:normAutofit/>
          </a:bodyPr>
          <a:lstStyle/>
          <a:p>
            <a:r>
              <a:rPr lang="en-CA" sz="5400" dirty="0">
                <a:solidFill>
                  <a:schemeClr val="bg1"/>
                </a:solidFill>
                <a:latin typeface="National2"/>
              </a:rPr>
              <a:t>Who is responsible to drive the change?</a:t>
            </a:r>
            <a:endParaRPr lang="en-US" sz="5400" dirty="0">
              <a:solidFill>
                <a:schemeClr val="bg1"/>
              </a:solidFill>
              <a:latin typeface="National2"/>
            </a:endParaRPr>
          </a:p>
        </p:txBody>
      </p:sp>
      <p:pic>
        <p:nvPicPr>
          <p:cNvPr id="5" name="Content Placeholder 4" descr="A close-up of words&#10;&#10;AI-generated content may be incorrect.">
            <a:extLst>
              <a:ext uri="{FF2B5EF4-FFF2-40B4-BE49-F238E27FC236}">
                <a16:creationId xmlns:a16="http://schemas.microsoft.com/office/drawing/2014/main" id="{12338A94-A576-86C3-3947-B006F5D6EAF3}"/>
              </a:ext>
            </a:extLst>
          </p:cNvPr>
          <p:cNvPicPr>
            <a:picLocks noGrp="1" noChangeAspect="1"/>
          </p:cNvPicPr>
          <p:nvPr>
            <p:ph idx="1"/>
          </p:nvPr>
        </p:nvPicPr>
        <p:blipFill>
          <a:blip r:embed="rId2"/>
          <a:stretch>
            <a:fillRect/>
          </a:stretch>
        </p:blipFill>
        <p:spPr>
          <a:xfrm>
            <a:off x="3651491" y="1870868"/>
            <a:ext cx="7976652" cy="3660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a:extLst>
              <a:ext uri="{FF2B5EF4-FFF2-40B4-BE49-F238E27FC236}">
                <a16:creationId xmlns:a16="http://schemas.microsoft.com/office/drawing/2014/main" id="{89E1E095-E11B-538B-0E4F-A5E528CFF14C}"/>
              </a:ext>
            </a:extLst>
          </p:cNvPr>
          <p:cNvSpPr txBox="1">
            <a:spLocks/>
          </p:cNvSpPr>
          <p:nvPr/>
        </p:nvSpPr>
        <p:spPr>
          <a:xfrm>
            <a:off x="0" y="0"/>
            <a:ext cx="12192000" cy="1382579"/>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000" b="0" i="0" u="none" strike="noStrike" dirty="0">
                <a:solidFill>
                  <a:schemeClr val="bg1"/>
                </a:solidFill>
                <a:effectLst/>
                <a:latin typeface="National2"/>
              </a:rPr>
              <a:t>Everybody is responsible, but most particularly the national and provincial governments.</a:t>
            </a:r>
            <a:endParaRPr lang="en-US" sz="3000" dirty="0">
              <a:solidFill>
                <a:schemeClr val="bg1"/>
              </a:solidFill>
            </a:endParaRPr>
          </a:p>
        </p:txBody>
      </p:sp>
    </p:spTree>
    <p:extLst>
      <p:ext uri="{BB962C8B-B14F-4D97-AF65-F5344CB8AC3E}">
        <p14:creationId xmlns:p14="http://schemas.microsoft.com/office/powerpoint/2010/main" val="253011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EA54CDC-A10B-4928-83AD-8A873A126AFE}"/>
              </a:ext>
            </a:extLst>
          </p:cNvPr>
          <p:cNvPicPr>
            <a:picLocks noGrp="1" noChangeAspect="1"/>
          </p:cNvPicPr>
          <p:nvPr>
            <p:ph type="pic" sz="quarter" idx="13"/>
          </p:nvPr>
        </p:nvPicPr>
        <p:blipFill>
          <a:blip r:embed="rId2"/>
          <a:srcRect t="7233" b="7233"/>
          <a:stretch>
            <a:fillRect/>
          </a:stretch>
        </p:blipFill>
        <p:spPr/>
      </p:pic>
      <p:sp>
        <p:nvSpPr>
          <p:cNvPr id="52" name="Slide Number Placeholder 51">
            <a:extLst>
              <a:ext uri="{FF2B5EF4-FFF2-40B4-BE49-F238E27FC236}">
                <a16:creationId xmlns:a16="http://schemas.microsoft.com/office/drawing/2014/main" id="{FFBA0FCD-5060-4B39-B311-BE2FE37C81E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27</a:t>
            </a:fld>
            <a:endParaRPr lang="en-US" dirty="0"/>
          </a:p>
        </p:txBody>
      </p:sp>
      <p:sp>
        <p:nvSpPr>
          <p:cNvPr id="3" name="Content Placeholder 2">
            <a:extLst>
              <a:ext uri="{FF2B5EF4-FFF2-40B4-BE49-F238E27FC236}">
                <a16:creationId xmlns:a16="http://schemas.microsoft.com/office/drawing/2014/main" id="{1ACC26F7-3D7A-E404-F94B-B69A69144829}"/>
              </a:ext>
            </a:extLst>
          </p:cNvPr>
          <p:cNvSpPr>
            <a:spLocks noGrp="1"/>
          </p:cNvSpPr>
          <p:nvPr>
            <p:ph idx="14"/>
          </p:nvPr>
        </p:nvSpPr>
        <p:spPr/>
        <p:txBody>
          <a:bodyPr/>
          <a:lstStyle/>
          <a:p>
            <a:endParaRPr lang="en-US"/>
          </a:p>
        </p:txBody>
      </p:sp>
      <p:sp>
        <p:nvSpPr>
          <p:cNvPr id="28" name="Title 27">
            <a:extLst>
              <a:ext uri="{FF2B5EF4-FFF2-40B4-BE49-F238E27FC236}">
                <a16:creationId xmlns:a16="http://schemas.microsoft.com/office/drawing/2014/main" id="{0648DE95-334E-46CE-B3A6-AEEB61BA16E7}"/>
              </a:ext>
            </a:extLst>
          </p:cNvPr>
          <p:cNvSpPr>
            <a:spLocks noGrp="1"/>
          </p:cNvSpPr>
          <p:nvPr>
            <p:ph type="title"/>
          </p:nvPr>
        </p:nvSpPr>
        <p:spPr>
          <a:xfrm>
            <a:off x="8931797" y="3839465"/>
            <a:ext cx="3840480" cy="640080"/>
          </a:xfrm>
        </p:spPr>
        <p:txBody>
          <a:bodyPr>
            <a:normAutofit/>
          </a:bodyPr>
          <a:lstStyle/>
          <a:p>
            <a:r>
              <a:rPr lang="en-US" dirty="0"/>
              <a:t>Thank You</a:t>
            </a:r>
          </a:p>
        </p:txBody>
      </p:sp>
    </p:spTree>
    <p:extLst>
      <p:ext uri="{BB962C8B-B14F-4D97-AF65-F5344CB8AC3E}">
        <p14:creationId xmlns:p14="http://schemas.microsoft.com/office/powerpoint/2010/main" val="2756819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269E-57A7-81E0-3A26-DF9873C392B5}"/>
              </a:ext>
            </a:extLst>
          </p:cNvPr>
          <p:cNvSpPr>
            <a:spLocks noGrp="1"/>
          </p:cNvSpPr>
          <p:nvPr>
            <p:ph type="title"/>
          </p:nvPr>
        </p:nvSpPr>
        <p:spPr>
          <a:xfrm>
            <a:off x="353299" y="109429"/>
            <a:ext cx="2947482" cy="4601183"/>
          </a:xfrm>
        </p:spPr>
        <p:txBody>
          <a:bodyPr>
            <a:normAutofit/>
          </a:bodyPr>
          <a:lstStyle/>
          <a:p>
            <a:r>
              <a:rPr lang="en-US" sz="2800" dirty="0"/>
              <a:t>THE RESEARCH</a:t>
            </a:r>
            <a:br>
              <a:rPr lang="en-US" sz="2800" dirty="0"/>
            </a:br>
            <a:br>
              <a:rPr lang="en-US" sz="2800" dirty="0"/>
            </a:br>
            <a:endParaRPr lang="en-US" sz="1600" dirty="0"/>
          </a:p>
        </p:txBody>
      </p:sp>
      <p:sp>
        <p:nvSpPr>
          <p:cNvPr id="3" name="Text Placeholder 2">
            <a:extLst>
              <a:ext uri="{FF2B5EF4-FFF2-40B4-BE49-F238E27FC236}">
                <a16:creationId xmlns:a16="http://schemas.microsoft.com/office/drawing/2014/main" id="{96CCEC8F-8206-63E4-B437-06D235D883CA}"/>
              </a:ext>
            </a:extLst>
          </p:cNvPr>
          <p:cNvSpPr>
            <a:spLocks noGrp="1"/>
          </p:cNvSpPr>
          <p:nvPr>
            <p:ph type="body" idx="1"/>
          </p:nvPr>
        </p:nvSpPr>
        <p:spPr>
          <a:xfrm>
            <a:off x="4297245" y="1004541"/>
            <a:ext cx="2325753" cy="807720"/>
          </a:xfrm>
        </p:spPr>
        <p:txBody>
          <a:bodyPr>
            <a:noAutofit/>
          </a:bodyPr>
          <a:lstStyle/>
          <a:p>
            <a:r>
              <a:rPr lang="en-US" sz="3200" dirty="0"/>
              <a:t>SURVEY</a:t>
            </a:r>
          </a:p>
        </p:txBody>
      </p:sp>
      <p:pic>
        <p:nvPicPr>
          <p:cNvPr id="8" name="Content Placeholder 7" descr="Upward trend with solid fill">
            <a:extLst>
              <a:ext uri="{FF2B5EF4-FFF2-40B4-BE49-F238E27FC236}">
                <a16:creationId xmlns:a16="http://schemas.microsoft.com/office/drawing/2014/main" id="{97DD4C81-BEEB-0B07-9E23-907F77A65880}"/>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4278316" y="1713186"/>
            <a:ext cx="1457263" cy="2034928"/>
          </a:xfrm>
        </p:spPr>
      </p:pic>
      <p:sp>
        <p:nvSpPr>
          <p:cNvPr id="5" name="Text Placeholder 4">
            <a:extLst>
              <a:ext uri="{FF2B5EF4-FFF2-40B4-BE49-F238E27FC236}">
                <a16:creationId xmlns:a16="http://schemas.microsoft.com/office/drawing/2014/main" id="{92D2AF27-A95A-CC64-3E0C-8D0AA7FF006E}"/>
              </a:ext>
            </a:extLst>
          </p:cNvPr>
          <p:cNvSpPr>
            <a:spLocks noGrp="1"/>
          </p:cNvSpPr>
          <p:nvPr>
            <p:ph type="body" sz="quarter" idx="3"/>
          </p:nvPr>
        </p:nvSpPr>
        <p:spPr>
          <a:xfrm>
            <a:off x="3915203" y="3798192"/>
            <a:ext cx="2397230" cy="1824841"/>
          </a:xfrm>
        </p:spPr>
        <p:txBody>
          <a:bodyPr>
            <a:normAutofit fontScale="92500" lnSpcReduction="20000"/>
          </a:bodyPr>
          <a:lstStyle/>
          <a:p>
            <a:r>
              <a:rPr lang="en-US" dirty="0"/>
              <a:t>5000+ surveys</a:t>
            </a:r>
          </a:p>
          <a:p>
            <a:r>
              <a:rPr lang="en-US" b="0" dirty="0"/>
              <a:t>4 regions, 12 provinces</a:t>
            </a:r>
          </a:p>
          <a:p>
            <a:r>
              <a:rPr lang="en-US" b="0" dirty="0"/>
              <a:t>50/50 women/men</a:t>
            </a:r>
          </a:p>
          <a:p>
            <a:r>
              <a:rPr lang="en-US" b="0" dirty="0"/>
              <a:t>80/20 rural/urban</a:t>
            </a:r>
          </a:p>
          <a:p>
            <a:r>
              <a:rPr lang="en-US" b="0" dirty="0"/>
              <a:t>60/40 under/over 30</a:t>
            </a:r>
          </a:p>
          <a:p>
            <a:r>
              <a:rPr lang="en-US" dirty="0"/>
              <a:t>22 Provincial questionnaires</a:t>
            </a:r>
          </a:p>
          <a:p>
            <a:pPr marL="342900" indent="-342900">
              <a:buFont typeface="Arial" panose="020B0604020202020204" pitchFamily="34" charset="0"/>
              <a:buChar char="•"/>
            </a:pPr>
            <a:endParaRPr lang="en-US" dirty="0"/>
          </a:p>
        </p:txBody>
      </p:sp>
      <p:pic>
        <p:nvPicPr>
          <p:cNvPr id="11" name="Content Placeholder 10" descr="Group success with solid fill">
            <a:extLst>
              <a:ext uri="{FF2B5EF4-FFF2-40B4-BE49-F238E27FC236}">
                <a16:creationId xmlns:a16="http://schemas.microsoft.com/office/drawing/2014/main" id="{884B8B25-A24A-0E63-2DF6-B81529CE7412}"/>
              </a:ext>
            </a:extLst>
          </p:cNvPr>
          <p:cNvPicPr>
            <a:picLocks noGrp="1" noChangeAspect="1"/>
          </p:cNvPicPr>
          <p:nvPr>
            <p:ph sz="quarter" idx="4"/>
          </p:nvPr>
        </p:nvPicPr>
        <p:blipFill>
          <a:blip r:embed="rId5">
            <a:extLst>
              <a:ext uri="{96DAC541-7B7A-43D3-8B79-37D633B846F1}">
                <asvg:svgBlip xmlns:asvg="http://schemas.microsoft.com/office/drawing/2016/SVG/main" r:embed="rId6"/>
              </a:ext>
            </a:extLst>
          </a:blip>
          <a:srcRect/>
          <a:stretch/>
        </p:blipFill>
        <p:spPr>
          <a:xfrm>
            <a:off x="7052940" y="1854843"/>
            <a:ext cx="1289515" cy="1943349"/>
          </a:xfrm>
        </p:spPr>
      </p:pic>
      <p:sp>
        <p:nvSpPr>
          <p:cNvPr id="9" name="Text Placeholder 2">
            <a:extLst>
              <a:ext uri="{FF2B5EF4-FFF2-40B4-BE49-F238E27FC236}">
                <a16:creationId xmlns:a16="http://schemas.microsoft.com/office/drawing/2014/main" id="{DDFB8F9E-5896-F908-22C2-BEAE1C6B9534}"/>
              </a:ext>
            </a:extLst>
          </p:cNvPr>
          <p:cNvSpPr txBox="1">
            <a:spLocks/>
          </p:cNvSpPr>
          <p:nvPr/>
        </p:nvSpPr>
        <p:spPr>
          <a:xfrm>
            <a:off x="6766298" y="997045"/>
            <a:ext cx="2534174" cy="80772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3200" dirty="0"/>
              <a:t>DIALOGUE</a:t>
            </a:r>
          </a:p>
        </p:txBody>
      </p:sp>
      <p:sp>
        <p:nvSpPr>
          <p:cNvPr id="12" name="Text Placeholder 4">
            <a:extLst>
              <a:ext uri="{FF2B5EF4-FFF2-40B4-BE49-F238E27FC236}">
                <a16:creationId xmlns:a16="http://schemas.microsoft.com/office/drawing/2014/main" id="{7D1FCEA3-2D21-A695-F39C-A3A1A1097EC7}"/>
              </a:ext>
            </a:extLst>
          </p:cNvPr>
          <p:cNvSpPr txBox="1">
            <a:spLocks/>
          </p:cNvSpPr>
          <p:nvPr/>
        </p:nvSpPr>
        <p:spPr>
          <a:xfrm>
            <a:off x="6420098" y="3798192"/>
            <a:ext cx="2732585" cy="182484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pPr marL="342900" indent="-342900">
              <a:buFont typeface="Arial" panose="020B0604020202020204" pitchFamily="34" charset="0"/>
              <a:buChar char="•"/>
            </a:pPr>
            <a:r>
              <a:rPr lang="en-US" dirty="0"/>
              <a:t>4 regions</a:t>
            </a:r>
          </a:p>
          <a:p>
            <a:pPr marL="342900" indent="-342900">
              <a:buFont typeface="Arial" panose="020B0604020202020204" pitchFamily="34" charset="0"/>
              <a:buChar char="•"/>
            </a:pPr>
            <a:r>
              <a:rPr lang="en-US" dirty="0"/>
              <a:t>10 provinces</a:t>
            </a:r>
          </a:p>
          <a:p>
            <a:pPr marL="342900" indent="-342900">
              <a:buFont typeface="Arial" panose="020B0604020202020204" pitchFamily="34" charset="0"/>
              <a:buChar char="•"/>
            </a:pPr>
            <a:r>
              <a:rPr lang="en-US" b="0" dirty="0"/>
              <a:t>all levels </a:t>
            </a:r>
          </a:p>
          <a:p>
            <a:pPr marL="342900" indent="-342900">
              <a:buFont typeface="Arial" panose="020B0604020202020204" pitchFamily="34" charset="0"/>
              <a:buChar char="•"/>
            </a:pPr>
            <a:r>
              <a:rPr lang="en-US" b="0" dirty="0"/>
              <a:t>1000+ participants</a:t>
            </a:r>
          </a:p>
          <a:p>
            <a:pPr marL="342900" indent="-342900">
              <a:buFont typeface="Arial" panose="020B0604020202020204" pitchFamily="34" charset="0"/>
              <a:buChar char="•"/>
            </a:pPr>
            <a:r>
              <a:rPr lang="en-US" b="0" dirty="0"/>
              <a:t>nation-wide testimonies</a:t>
            </a:r>
          </a:p>
          <a:p>
            <a:endParaRPr lang="en-US" dirty="0"/>
          </a:p>
        </p:txBody>
      </p:sp>
      <p:pic>
        <p:nvPicPr>
          <p:cNvPr id="13" name="Content Placeholder 10" descr="Customer review with solid fill">
            <a:extLst>
              <a:ext uri="{FF2B5EF4-FFF2-40B4-BE49-F238E27FC236}">
                <a16:creationId xmlns:a16="http://schemas.microsoft.com/office/drawing/2014/main" id="{0B3D7BB7-210E-A6E4-05AB-0FE3732DED3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869135" y="1996965"/>
            <a:ext cx="1179543" cy="1524387"/>
          </a:xfrm>
          <a:prstGeom prst="rect">
            <a:avLst/>
          </a:prstGeom>
        </p:spPr>
      </p:pic>
      <p:sp>
        <p:nvSpPr>
          <p:cNvPr id="14" name="Text Placeholder 2">
            <a:extLst>
              <a:ext uri="{FF2B5EF4-FFF2-40B4-BE49-F238E27FC236}">
                <a16:creationId xmlns:a16="http://schemas.microsoft.com/office/drawing/2014/main" id="{2663C635-375C-F580-D43E-8625382A59A0}"/>
              </a:ext>
            </a:extLst>
          </p:cNvPr>
          <p:cNvSpPr txBox="1">
            <a:spLocks/>
          </p:cNvSpPr>
          <p:nvPr/>
        </p:nvSpPr>
        <p:spPr>
          <a:xfrm>
            <a:off x="9869135" y="997045"/>
            <a:ext cx="2534174" cy="80772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3200" dirty="0"/>
              <a:t>PLAN</a:t>
            </a:r>
          </a:p>
        </p:txBody>
      </p:sp>
      <p:sp>
        <p:nvSpPr>
          <p:cNvPr id="15" name="Text Placeholder 4">
            <a:extLst>
              <a:ext uri="{FF2B5EF4-FFF2-40B4-BE49-F238E27FC236}">
                <a16:creationId xmlns:a16="http://schemas.microsoft.com/office/drawing/2014/main" id="{A3B5B140-5654-7B1F-5AB1-93C516FC53A9}"/>
              </a:ext>
            </a:extLst>
          </p:cNvPr>
          <p:cNvSpPr txBox="1">
            <a:spLocks/>
          </p:cNvSpPr>
          <p:nvPr/>
        </p:nvSpPr>
        <p:spPr>
          <a:xfrm>
            <a:off x="9082048" y="2801131"/>
            <a:ext cx="2732585" cy="182484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pPr marL="342900" indent="-342900">
              <a:buFont typeface="Arial" panose="020B0604020202020204" pitchFamily="34" charset="0"/>
              <a:buChar char="•"/>
            </a:pPr>
            <a:r>
              <a:rPr lang="en-US" dirty="0"/>
              <a:t>Collective strategic planning process </a:t>
            </a:r>
          </a:p>
        </p:txBody>
      </p:sp>
      <p:sp>
        <p:nvSpPr>
          <p:cNvPr id="7" name="Frame 6">
            <a:extLst>
              <a:ext uri="{FF2B5EF4-FFF2-40B4-BE49-F238E27FC236}">
                <a16:creationId xmlns:a16="http://schemas.microsoft.com/office/drawing/2014/main" id="{42A7A5AA-2A59-060D-B30D-1A10367B5DBE}"/>
              </a:ext>
            </a:extLst>
          </p:cNvPr>
          <p:cNvSpPr/>
          <p:nvPr/>
        </p:nvSpPr>
        <p:spPr>
          <a:xfrm>
            <a:off x="3449924" y="775504"/>
            <a:ext cx="3208465" cy="5324354"/>
          </a:xfrm>
          <a:prstGeom prst="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rame 3">
            <a:extLst>
              <a:ext uri="{FF2B5EF4-FFF2-40B4-BE49-F238E27FC236}">
                <a16:creationId xmlns:a16="http://schemas.microsoft.com/office/drawing/2014/main" id="{F3F00499-C4A4-0F3D-CCDD-D8A8075C2B94}"/>
              </a:ext>
            </a:extLst>
          </p:cNvPr>
          <p:cNvSpPr/>
          <p:nvPr/>
        </p:nvSpPr>
        <p:spPr>
          <a:xfrm>
            <a:off x="6290174" y="772510"/>
            <a:ext cx="3018323" cy="5324354"/>
          </a:xfrm>
          <a:prstGeom prst="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Frame 5">
            <a:extLst>
              <a:ext uri="{FF2B5EF4-FFF2-40B4-BE49-F238E27FC236}">
                <a16:creationId xmlns:a16="http://schemas.microsoft.com/office/drawing/2014/main" id="{5F1B4E1A-D010-7242-CAC9-ECFE08C0091A}"/>
              </a:ext>
            </a:extLst>
          </p:cNvPr>
          <p:cNvSpPr/>
          <p:nvPr/>
        </p:nvSpPr>
        <p:spPr>
          <a:xfrm>
            <a:off x="8952124" y="774106"/>
            <a:ext cx="3173495" cy="5324354"/>
          </a:xfrm>
          <a:prstGeom prst="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6" name="Picture 15" descr="A group of people standing outside&#10;&#10;AI-generated content may be incorrect.">
            <a:extLst>
              <a:ext uri="{FF2B5EF4-FFF2-40B4-BE49-F238E27FC236}">
                <a16:creationId xmlns:a16="http://schemas.microsoft.com/office/drawing/2014/main" id="{556C4B64-682C-5BF4-F7D8-F7B72134F649}"/>
              </a:ext>
            </a:extLst>
          </p:cNvPr>
          <p:cNvPicPr>
            <a:picLocks noChangeAspect="1"/>
          </p:cNvPicPr>
          <p:nvPr/>
        </p:nvPicPr>
        <p:blipFill>
          <a:blip r:embed="rId9"/>
          <a:srcRect l="4183" t="10913" r="26546"/>
          <a:stretch/>
        </p:blipFill>
        <p:spPr>
          <a:xfrm>
            <a:off x="737167" y="2492372"/>
            <a:ext cx="1751173" cy="3002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808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660-D01E-B443-B8ED-0AAAE170CF80}"/>
              </a:ext>
            </a:extLst>
          </p:cNvPr>
          <p:cNvSpPr>
            <a:spLocks noGrp="1"/>
          </p:cNvSpPr>
          <p:nvPr>
            <p:ph type="title"/>
          </p:nvPr>
        </p:nvSpPr>
        <p:spPr>
          <a:xfrm>
            <a:off x="252919" y="1123837"/>
            <a:ext cx="2947482" cy="4708552"/>
          </a:xfrm>
        </p:spPr>
        <p:txBody>
          <a:bodyPr>
            <a:normAutofit/>
          </a:bodyPr>
          <a:lstStyle/>
          <a:p>
            <a:r>
              <a:rPr lang="en-US" dirty="0"/>
              <a:t>EMERGING TRENDS</a:t>
            </a:r>
            <a:br>
              <a:rPr lang="en-US" dirty="0"/>
            </a:br>
            <a:r>
              <a:rPr lang="en-US" sz="2000" dirty="0"/>
              <a:t>Between 1986 to 2025 the number of women experiencing GBV has increased by more than 210% (or 2,313,075 more women).  </a:t>
            </a:r>
          </a:p>
        </p:txBody>
      </p:sp>
      <p:graphicFrame>
        <p:nvGraphicFramePr>
          <p:cNvPr id="6" name="Content Placeholder 4">
            <a:extLst>
              <a:ext uri="{FF2B5EF4-FFF2-40B4-BE49-F238E27FC236}">
                <a16:creationId xmlns:a16="http://schemas.microsoft.com/office/drawing/2014/main" id="{09AB6285-2C6A-004D-A766-7887B38ADDCD}"/>
              </a:ext>
            </a:extLst>
          </p:cNvPr>
          <p:cNvGraphicFramePr>
            <a:graphicFrameLocks noGrp="1"/>
          </p:cNvGraphicFramePr>
          <p:nvPr>
            <p:ph sz="half" idx="1"/>
            <p:extLst>
              <p:ext uri="{D42A27DB-BD31-4B8C-83A1-F6EECF244321}">
                <p14:modId xmlns:p14="http://schemas.microsoft.com/office/powerpoint/2010/main" val="1490406707"/>
              </p:ext>
            </p:extLst>
          </p:nvPr>
        </p:nvGraphicFramePr>
        <p:xfrm>
          <a:off x="4352925" y="584458"/>
          <a:ext cx="7051390" cy="51212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9FC06E8-F3DF-0C42-8C2E-9494E3AA6C8F}"/>
              </a:ext>
            </a:extLst>
          </p:cNvPr>
          <p:cNvSpPr txBox="1"/>
          <p:nvPr/>
        </p:nvSpPr>
        <p:spPr>
          <a:xfrm>
            <a:off x="0" y="6146886"/>
            <a:ext cx="4306260" cy="646331"/>
          </a:xfrm>
          <a:prstGeom prst="rect">
            <a:avLst/>
          </a:prstGeom>
          <a:noFill/>
        </p:spPr>
        <p:txBody>
          <a:bodyPr wrap="square" rtlCol="0">
            <a:spAutoFit/>
          </a:bodyPr>
          <a:lstStyle/>
          <a:p>
            <a:r>
              <a:rPr lang="en-US" sz="1200" dirty="0"/>
              <a:t>The Law Reform Commission (LRC) (PNGLRC 1992) – 1986 data</a:t>
            </a:r>
          </a:p>
          <a:p>
            <a:r>
              <a:rPr lang="en-US" sz="1200" dirty="0"/>
              <a:t>Papua New Guinea Demographic and Health Survey (2016-2018)</a:t>
            </a:r>
          </a:p>
          <a:p>
            <a:r>
              <a:rPr lang="en-US" sz="1200" dirty="0"/>
              <a:t>National GBV Review Survey 2025 (population estimate 10.5M) </a:t>
            </a:r>
          </a:p>
        </p:txBody>
      </p:sp>
      <p:sp>
        <p:nvSpPr>
          <p:cNvPr id="8" name="TextBox 7">
            <a:extLst>
              <a:ext uri="{FF2B5EF4-FFF2-40B4-BE49-F238E27FC236}">
                <a16:creationId xmlns:a16="http://schemas.microsoft.com/office/drawing/2014/main" id="{D038B2AB-B2A8-9FE7-4A26-236E1632C025}"/>
              </a:ext>
            </a:extLst>
          </p:cNvPr>
          <p:cNvSpPr txBox="1"/>
          <p:nvPr/>
        </p:nvSpPr>
        <p:spPr>
          <a:xfrm>
            <a:off x="4306260" y="5832389"/>
            <a:ext cx="7280476" cy="830997"/>
          </a:xfrm>
          <a:prstGeom prst="rect">
            <a:avLst/>
          </a:prstGeom>
          <a:solidFill>
            <a:srgbClr val="C00000"/>
          </a:solidFill>
        </p:spPr>
        <p:txBody>
          <a:bodyPr wrap="square" rtlCol="0">
            <a:spAutoFit/>
          </a:bodyPr>
          <a:lstStyle/>
          <a:p>
            <a:pPr algn="r"/>
            <a:r>
              <a:rPr lang="en-US" sz="2400" dirty="0">
                <a:solidFill>
                  <a:schemeClr val="bg1"/>
                </a:solidFill>
              </a:rPr>
              <a:t>In 2025, 64% of women (~3.41 million) stated they experience intimate partner violence.</a:t>
            </a:r>
          </a:p>
        </p:txBody>
      </p:sp>
      <p:cxnSp>
        <p:nvCxnSpPr>
          <p:cNvPr id="5" name="Straight Connector 4">
            <a:extLst>
              <a:ext uri="{FF2B5EF4-FFF2-40B4-BE49-F238E27FC236}">
                <a16:creationId xmlns:a16="http://schemas.microsoft.com/office/drawing/2014/main" id="{225EF2CB-9BEB-4FF7-517A-0071028ABBB5}"/>
              </a:ext>
            </a:extLst>
          </p:cNvPr>
          <p:cNvCxnSpPr>
            <a:cxnSpLocks/>
          </p:cNvCxnSpPr>
          <p:nvPr/>
        </p:nvCxnSpPr>
        <p:spPr>
          <a:xfrm flipV="1">
            <a:off x="4956616" y="3708400"/>
            <a:ext cx="1478051" cy="709610"/>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D2013E-E48B-C1C9-E6ED-2043FDDD461C}"/>
              </a:ext>
            </a:extLst>
          </p:cNvPr>
          <p:cNvCxnSpPr>
            <a:cxnSpLocks/>
          </p:cNvCxnSpPr>
          <p:nvPr/>
        </p:nvCxnSpPr>
        <p:spPr>
          <a:xfrm flipV="1">
            <a:off x="6434667" y="1007533"/>
            <a:ext cx="2904066" cy="2700867"/>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79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CF92-3F98-4509-8944-5258AB7956E6}"/>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C11DDDD-F3B6-E1E8-8764-1CFDB5E9397A}"/>
              </a:ext>
            </a:extLst>
          </p:cNvPr>
          <p:cNvSpPr>
            <a:spLocks noGrp="1"/>
          </p:cNvSpPr>
          <p:nvPr>
            <p:ph type="pic" sz="quarter" idx="13"/>
          </p:nvPr>
        </p:nvSpPr>
        <p:spPr>
          <a:xfrm>
            <a:off x="3048" y="-63818"/>
            <a:ext cx="12188952" cy="6921817"/>
          </a:xfrm>
          <a:solidFill>
            <a:schemeClr val="accent1"/>
          </a:solidFill>
        </p:spPr>
        <p:txBody>
          <a:bodyPr/>
          <a:lstStyle/>
          <a:p>
            <a:pPr lvl="2"/>
            <a:r>
              <a:rPr lang="en-US" sz="2400" dirty="0">
                <a:solidFill>
                  <a:schemeClr val="bg1"/>
                </a:solidFill>
              </a:rPr>
              <a:t>“ That does not mean wives and husbands must bash each other.”</a:t>
            </a:r>
          </a:p>
          <a:p>
            <a:pPr lvl="2"/>
            <a:r>
              <a:rPr lang="en-US" sz="2400" dirty="0">
                <a:solidFill>
                  <a:schemeClr val="bg1"/>
                </a:solidFill>
              </a:rPr>
              <a:t>“Just walk away from trouble.”</a:t>
            </a:r>
          </a:p>
          <a:p>
            <a:pPr lvl="2"/>
            <a:endParaRPr lang="en-US" sz="2400" dirty="0">
              <a:solidFill>
                <a:schemeClr val="bg1"/>
              </a:solidFill>
            </a:endParaRPr>
          </a:p>
          <a:p>
            <a:pPr lvl="2"/>
            <a:r>
              <a:rPr lang="en-US" sz="2400" dirty="0">
                <a:solidFill>
                  <a:schemeClr val="bg1"/>
                </a:solidFill>
              </a:rPr>
              <a:t>“There are always other ways to settle problems.”</a:t>
            </a:r>
          </a:p>
          <a:p>
            <a:pPr lvl="2"/>
            <a:r>
              <a:rPr lang="en-US" sz="2400" dirty="0">
                <a:solidFill>
                  <a:schemeClr val="bg1"/>
                </a:solidFill>
              </a:rPr>
              <a:t>“Such issues should be settled in a peaceful means by both couples.”</a:t>
            </a:r>
          </a:p>
          <a:p>
            <a:pPr lvl="2"/>
            <a:r>
              <a:rPr lang="en-US" sz="2400" dirty="0">
                <a:solidFill>
                  <a:schemeClr val="bg1"/>
                </a:solidFill>
              </a:rPr>
              <a:t>“No, I love my wife so much.  I wouldn’t do anything to hurt her”</a:t>
            </a:r>
          </a:p>
          <a:p>
            <a:pPr lvl="2"/>
            <a:r>
              <a:rPr lang="en-US" sz="2400" dirty="0">
                <a:solidFill>
                  <a:schemeClr val="bg1"/>
                </a:solidFill>
              </a:rPr>
              <a:t>“There are other ways to settle marital issues.”</a:t>
            </a:r>
          </a:p>
          <a:p>
            <a:pPr lvl="2"/>
            <a:r>
              <a:rPr lang="en-US" sz="2400" dirty="0">
                <a:solidFill>
                  <a:schemeClr val="bg1"/>
                </a:solidFill>
              </a:rPr>
              <a:t>“Walking away is always an option.”</a:t>
            </a:r>
          </a:p>
          <a:p>
            <a:pPr lvl="2"/>
            <a:endParaRPr lang="en-US" sz="2400" dirty="0">
              <a:solidFill>
                <a:schemeClr val="bg1"/>
              </a:solidFill>
            </a:endParaRPr>
          </a:p>
          <a:p>
            <a:pPr marL="144463" lvl="2" indent="39688"/>
            <a:r>
              <a:rPr lang="en-US" sz="3500" b="1" spc="-60" dirty="0">
                <a:solidFill>
                  <a:schemeClr val="bg1"/>
                </a:solidFill>
                <a:latin typeface="+mj-lt"/>
                <a:ea typeface="+mj-ea"/>
                <a:cs typeface="+mj-cs"/>
              </a:rPr>
              <a:t>Violence in relationships is condoned.</a:t>
            </a:r>
          </a:p>
          <a:p>
            <a:pPr lvl="2"/>
            <a:r>
              <a:rPr lang="en-US" sz="2400" dirty="0">
                <a:solidFill>
                  <a:schemeClr val="bg1"/>
                </a:solidFill>
              </a:rPr>
              <a:t>“I hit my wife because we argue about all of the above.”</a:t>
            </a:r>
          </a:p>
          <a:p>
            <a:pPr lvl="2"/>
            <a:r>
              <a:rPr lang="en-US" sz="2400" dirty="0">
                <a:solidFill>
                  <a:schemeClr val="bg1"/>
                </a:solidFill>
              </a:rPr>
              <a:t>“I fight with my husband when he forces me to have sex.”</a:t>
            </a:r>
          </a:p>
          <a:p>
            <a:pPr lvl="2"/>
            <a:r>
              <a:rPr lang="en-US" sz="2400" dirty="0">
                <a:solidFill>
                  <a:schemeClr val="bg1"/>
                </a:solidFill>
              </a:rPr>
              <a:t>“Yes, I hit my wife when she argues with me.”</a:t>
            </a:r>
          </a:p>
          <a:p>
            <a:pPr lvl="2"/>
            <a:r>
              <a:rPr lang="en-US" sz="2400" dirty="0">
                <a:solidFill>
                  <a:schemeClr val="bg1"/>
                </a:solidFill>
              </a:rPr>
              <a:t>“I used to beat my former wife very badly, then she passed on.”</a:t>
            </a:r>
          </a:p>
        </p:txBody>
      </p:sp>
      <p:sp>
        <p:nvSpPr>
          <p:cNvPr id="7" name="Text Placeholder 6">
            <a:extLst>
              <a:ext uri="{FF2B5EF4-FFF2-40B4-BE49-F238E27FC236}">
                <a16:creationId xmlns:a16="http://schemas.microsoft.com/office/drawing/2014/main" id="{DFB3CE27-7A92-68FE-1140-E796D7EB2E9E}"/>
              </a:ext>
            </a:extLst>
          </p:cNvPr>
          <p:cNvSpPr>
            <a:spLocks noGrp="1"/>
          </p:cNvSpPr>
          <p:nvPr>
            <p:ph type="body" sz="quarter" idx="18"/>
          </p:nvPr>
        </p:nvSpPr>
        <p:spPr>
          <a:xfrm>
            <a:off x="772025" y="537887"/>
            <a:ext cx="3886200" cy="320040"/>
          </a:xfrm>
        </p:spPr>
        <p:txBody>
          <a:bodyPr/>
          <a:lstStyle/>
          <a:p>
            <a:r>
              <a:rPr lang="en-US" dirty="0">
                <a:solidFill>
                  <a:schemeClr val="bg1"/>
                </a:solidFill>
              </a:rPr>
              <a:t>M </a:t>
            </a:r>
          </a:p>
        </p:txBody>
      </p:sp>
      <p:sp>
        <p:nvSpPr>
          <p:cNvPr id="13" name="Text Placeholder 12">
            <a:extLst>
              <a:ext uri="{FF2B5EF4-FFF2-40B4-BE49-F238E27FC236}">
                <a16:creationId xmlns:a16="http://schemas.microsoft.com/office/drawing/2014/main" id="{330D7841-ABEA-7EF8-82C7-6E0ECF922953}"/>
              </a:ext>
            </a:extLst>
          </p:cNvPr>
          <p:cNvSpPr>
            <a:spLocks noGrp="1"/>
          </p:cNvSpPr>
          <p:nvPr>
            <p:ph type="body" sz="quarter" idx="24"/>
          </p:nvPr>
        </p:nvSpPr>
        <p:spPr>
          <a:xfrm>
            <a:off x="10734040" y="1371600"/>
            <a:ext cx="1737360" cy="5417820"/>
          </a:xfrm>
        </p:spPr>
        <p:txBody>
          <a:bodyPr/>
          <a:lstStyle/>
          <a:p>
            <a:r>
              <a:rPr lang="en-US" sz="9600" dirty="0"/>
              <a:t>Thoughts</a:t>
            </a:r>
          </a:p>
        </p:txBody>
      </p:sp>
      <p:sp>
        <p:nvSpPr>
          <p:cNvPr id="21" name="Title 1">
            <a:extLst>
              <a:ext uri="{FF2B5EF4-FFF2-40B4-BE49-F238E27FC236}">
                <a16:creationId xmlns:a16="http://schemas.microsoft.com/office/drawing/2014/main" id="{16B75380-0754-CAE5-9642-C7BA9AD83EDA}"/>
              </a:ext>
            </a:extLst>
          </p:cNvPr>
          <p:cNvSpPr txBox="1">
            <a:spLocks/>
          </p:cNvSpPr>
          <p:nvPr/>
        </p:nvSpPr>
        <p:spPr>
          <a:xfrm>
            <a:off x="151818" y="166637"/>
            <a:ext cx="11642915" cy="1382579"/>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500" b="1" dirty="0">
                <a:solidFill>
                  <a:schemeClr val="bg1"/>
                </a:solidFill>
              </a:rPr>
              <a:t>Even though many respondents understood what gender-based violence is and that couples should not beat each other.  </a:t>
            </a:r>
          </a:p>
        </p:txBody>
      </p:sp>
    </p:spTree>
    <p:extLst>
      <p:ext uri="{BB962C8B-B14F-4D97-AF65-F5344CB8AC3E}">
        <p14:creationId xmlns:p14="http://schemas.microsoft.com/office/powerpoint/2010/main" val="924829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7891B5-864B-9943-B4C5-219507E842B8}"/>
              </a:ext>
            </a:extLst>
          </p:cNvPr>
          <p:cNvSpPr>
            <a:spLocks noGrp="1"/>
          </p:cNvSpPr>
          <p:nvPr>
            <p:ph type="ftr" sz="quarter" idx="11"/>
          </p:nvPr>
        </p:nvSpPr>
        <p:spPr>
          <a:xfrm>
            <a:off x="481471" y="6148690"/>
            <a:ext cx="11336641" cy="625826"/>
          </a:xfrm>
        </p:spPr>
        <p:txBody>
          <a:bodyPr/>
          <a:lstStyle/>
          <a:p>
            <a:pPr marL="228600" indent="-228600" algn="l">
              <a:buAutoNum type="arabicPeriod"/>
            </a:pPr>
            <a:endParaRPr lang="en-US" dirty="0"/>
          </a:p>
          <a:p>
            <a:pPr marL="228600" indent="-228600" algn="l">
              <a:buAutoNum type="arabicPeriod"/>
            </a:pPr>
            <a:r>
              <a:rPr lang="en-US" dirty="0"/>
              <a:t>National GBV Survey 2025</a:t>
            </a:r>
          </a:p>
          <a:p>
            <a:pPr marL="228600" indent="-228600" algn="l">
              <a:buAutoNum type="arabicPeriod"/>
            </a:pPr>
            <a:r>
              <a:rPr lang="en-US" dirty="0"/>
              <a:t>Papua New Guinea Demographic and Health Survey 2016 – 2018, The National Statistical Office, Port Moresby, Papua New Guinea, The DHS Program, ICF, Rockville, Maryland, USA</a:t>
            </a:r>
          </a:p>
        </p:txBody>
      </p:sp>
      <p:sp>
        <p:nvSpPr>
          <p:cNvPr id="2" name="Title 1">
            <a:extLst>
              <a:ext uri="{FF2B5EF4-FFF2-40B4-BE49-F238E27FC236}">
                <a16:creationId xmlns:a16="http://schemas.microsoft.com/office/drawing/2014/main" id="{29390536-924B-7B46-BEB2-6CC81C13893B}"/>
              </a:ext>
            </a:extLst>
          </p:cNvPr>
          <p:cNvSpPr>
            <a:spLocks noGrp="1"/>
          </p:cNvSpPr>
          <p:nvPr>
            <p:ph type="title" idx="4294967295"/>
          </p:nvPr>
        </p:nvSpPr>
        <p:spPr>
          <a:xfrm>
            <a:off x="409575" y="269424"/>
            <a:ext cx="11372850" cy="1382712"/>
          </a:xfrm>
          <a:solidFill>
            <a:schemeClr val="accent1"/>
          </a:solidFill>
        </p:spPr>
        <p:txBody>
          <a:bodyPr>
            <a:noAutofit/>
          </a:bodyPr>
          <a:lstStyle/>
          <a:p>
            <a:r>
              <a:rPr lang="en-US" sz="3000" dirty="0">
                <a:solidFill>
                  <a:schemeClr val="bg1"/>
                </a:solidFill>
              </a:rPr>
              <a:t>In 10 years, men’s attitudes towards GBV have worsened:  </a:t>
            </a:r>
            <a:r>
              <a:rPr lang="en-US" sz="3000" b="1" dirty="0">
                <a:solidFill>
                  <a:schemeClr val="bg1"/>
                </a:solidFill>
              </a:rPr>
              <a:t>83% of men now believe they have a right to beat their wives</a:t>
            </a:r>
            <a:r>
              <a:rPr lang="en-US" sz="3000" dirty="0">
                <a:solidFill>
                  <a:schemeClr val="bg1"/>
                </a:solidFill>
              </a:rPr>
              <a:t>.</a:t>
            </a:r>
          </a:p>
        </p:txBody>
      </p:sp>
      <p:sp>
        <p:nvSpPr>
          <p:cNvPr id="14" name="Content Placeholder 5">
            <a:extLst>
              <a:ext uri="{FF2B5EF4-FFF2-40B4-BE49-F238E27FC236}">
                <a16:creationId xmlns:a16="http://schemas.microsoft.com/office/drawing/2014/main" id="{39083DA2-6AC5-8D4C-94E0-D383CD45B978}"/>
              </a:ext>
            </a:extLst>
          </p:cNvPr>
          <p:cNvSpPr txBox="1">
            <a:spLocks/>
          </p:cNvSpPr>
          <p:nvPr/>
        </p:nvSpPr>
        <p:spPr>
          <a:xfrm>
            <a:off x="9051532" y="2326770"/>
            <a:ext cx="2658997" cy="3681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p:txBody>
      </p:sp>
      <p:pic>
        <p:nvPicPr>
          <p:cNvPr id="16" name="Picture 15">
            <a:extLst>
              <a:ext uri="{FF2B5EF4-FFF2-40B4-BE49-F238E27FC236}">
                <a16:creationId xmlns:a16="http://schemas.microsoft.com/office/drawing/2014/main" id="{4A0EC14A-7957-2A4D-A713-063FDFF6582B}"/>
              </a:ext>
            </a:extLst>
          </p:cNvPr>
          <p:cNvPicPr>
            <a:picLocks noChangeAspect="1"/>
          </p:cNvPicPr>
          <p:nvPr/>
        </p:nvPicPr>
        <p:blipFill>
          <a:blip r:embed="rId3"/>
          <a:stretch>
            <a:fillRect/>
          </a:stretch>
        </p:blipFill>
        <p:spPr>
          <a:xfrm>
            <a:off x="9051531" y="5058751"/>
            <a:ext cx="954212" cy="954212"/>
          </a:xfrm>
          <a:prstGeom prst="rect">
            <a:avLst/>
          </a:prstGeom>
        </p:spPr>
      </p:pic>
      <p:graphicFrame>
        <p:nvGraphicFramePr>
          <p:cNvPr id="3" name="Content Placeholder 10">
            <a:extLst>
              <a:ext uri="{FF2B5EF4-FFF2-40B4-BE49-F238E27FC236}">
                <a16:creationId xmlns:a16="http://schemas.microsoft.com/office/drawing/2014/main" id="{2D802DE9-242E-88FC-2854-033F69919FE8}"/>
              </a:ext>
            </a:extLst>
          </p:cNvPr>
          <p:cNvGraphicFramePr>
            <a:graphicFrameLocks/>
          </p:cNvGraphicFramePr>
          <p:nvPr>
            <p:extLst>
              <p:ext uri="{D42A27DB-BD31-4B8C-83A1-F6EECF244321}">
                <p14:modId xmlns:p14="http://schemas.microsoft.com/office/powerpoint/2010/main" val="3109261378"/>
              </p:ext>
            </p:extLst>
          </p:nvPr>
        </p:nvGraphicFramePr>
        <p:xfrm>
          <a:off x="4763386" y="1850087"/>
          <a:ext cx="7156833" cy="641732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D9C40F55-3049-0D20-0515-9911DF71D563}"/>
              </a:ext>
            </a:extLst>
          </p:cNvPr>
          <p:cNvSpPr txBox="1"/>
          <p:nvPr/>
        </p:nvSpPr>
        <p:spPr>
          <a:xfrm>
            <a:off x="7898539" y="2094624"/>
            <a:ext cx="900771" cy="584775"/>
          </a:xfrm>
          <a:prstGeom prst="rect">
            <a:avLst/>
          </a:prstGeom>
          <a:noFill/>
        </p:spPr>
        <p:txBody>
          <a:bodyPr wrap="square" rtlCol="0">
            <a:spAutoFit/>
          </a:bodyPr>
          <a:lstStyle/>
          <a:p>
            <a:r>
              <a:rPr lang="en-US" sz="3200" dirty="0"/>
              <a:t>78%</a:t>
            </a:r>
          </a:p>
        </p:txBody>
      </p:sp>
      <p:sp>
        <p:nvSpPr>
          <p:cNvPr id="18" name="TextBox 17">
            <a:extLst>
              <a:ext uri="{FF2B5EF4-FFF2-40B4-BE49-F238E27FC236}">
                <a16:creationId xmlns:a16="http://schemas.microsoft.com/office/drawing/2014/main" id="{81DD8499-9025-C90D-1F50-6C09F074FC71}"/>
              </a:ext>
            </a:extLst>
          </p:cNvPr>
          <p:cNvSpPr txBox="1"/>
          <p:nvPr/>
        </p:nvSpPr>
        <p:spPr>
          <a:xfrm>
            <a:off x="10859604" y="2001032"/>
            <a:ext cx="930370" cy="584775"/>
          </a:xfrm>
          <a:prstGeom prst="rect">
            <a:avLst/>
          </a:prstGeom>
          <a:noFill/>
        </p:spPr>
        <p:txBody>
          <a:bodyPr wrap="square" rtlCol="0">
            <a:spAutoFit/>
          </a:bodyPr>
          <a:lstStyle/>
          <a:p>
            <a:r>
              <a:rPr lang="en-US" sz="3200" dirty="0"/>
              <a:t>83%</a:t>
            </a:r>
          </a:p>
        </p:txBody>
      </p:sp>
      <p:sp>
        <p:nvSpPr>
          <p:cNvPr id="6" name="Donut 5">
            <a:extLst>
              <a:ext uri="{FF2B5EF4-FFF2-40B4-BE49-F238E27FC236}">
                <a16:creationId xmlns:a16="http://schemas.microsoft.com/office/drawing/2014/main" id="{F06256E3-183C-6109-552F-9A1CD0AAEBF1}"/>
              </a:ext>
            </a:extLst>
          </p:cNvPr>
          <p:cNvSpPr/>
          <p:nvPr/>
        </p:nvSpPr>
        <p:spPr>
          <a:xfrm>
            <a:off x="10764372" y="1972855"/>
            <a:ext cx="1025602" cy="641131"/>
          </a:xfrm>
          <a:prstGeom prst="donut">
            <a:avLst>
              <a:gd name="adj" fmla="val 1101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a:extLst>
              <a:ext uri="{FF2B5EF4-FFF2-40B4-BE49-F238E27FC236}">
                <a16:creationId xmlns:a16="http://schemas.microsoft.com/office/drawing/2014/main" id="{34C29D02-8F29-0565-8CF5-8829CA2D762E}"/>
              </a:ext>
            </a:extLst>
          </p:cNvPr>
          <p:cNvPicPr>
            <a:picLocks noChangeAspect="1"/>
          </p:cNvPicPr>
          <p:nvPr/>
        </p:nvPicPr>
        <p:blipFill>
          <a:blip r:embed="rId5"/>
          <a:stretch>
            <a:fillRect/>
          </a:stretch>
        </p:blipFill>
        <p:spPr>
          <a:xfrm>
            <a:off x="538533" y="2011521"/>
            <a:ext cx="5256211" cy="2291807"/>
          </a:xfrm>
          <a:prstGeom prst="rect">
            <a:avLst/>
          </a:prstGeom>
        </p:spPr>
      </p:pic>
    </p:spTree>
    <p:extLst>
      <p:ext uri="{BB962C8B-B14F-4D97-AF65-F5344CB8AC3E}">
        <p14:creationId xmlns:p14="http://schemas.microsoft.com/office/powerpoint/2010/main" val="166494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5735F2-3044-ACEC-0241-67F45069E17E}"/>
              </a:ext>
            </a:extLst>
          </p:cNvPr>
          <p:cNvSpPr txBox="1"/>
          <p:nvPr/>
        </p:nvSpPr>
        <p:spPr>
          <a:xfrm>
            <a:off x="9398108" y="1010308"/>
            <a:ext cx="2669627" cy="4832092"/>
          </a:xfrm>
          <a:prstGeom prst="rect">
            <a:avLst/>
          </a:prstGeom>
          <a:noFill/>
        </p:spPr>
        <p:txBody>
          <a:bodyPr wrap="square" rtlCol="0">
            <a:spAutoFit/>
          </a:bodyPr>
          <a:lstStyle/>
          <a:p>
            <a:r>
              <a:rPr lang="en-US" sz="2800" b="1" spc="-60" dirty="0">
                <a:solidFill>
                  <a:srgbClr val="FFFFFF"/>
                </a:solidFill>
                <a:latin typeface="+mj-lt"/>
                <a:ea typeface="+mj-ea"/>
                <a:cs typeface="+mj-cs"/>
              </a:rPr>
              <a:t>The more men justify beating their wives and partners, the more they perpetrate violence – even when they are fully aware that this violence is against the law.</a:t>
            </a:r>
          </a:p>
        </p:txBody>
      </p:sp>
      <p:pic>
        <p:nvPicPr>
          <p:cNvPr id="6" name="Picture 5" descr="A graph showing a graph of a number of small black dots&#10;&#10;AI-generated content may be incorrect.">
            <a:extLst>
              <a:ext uri="{FF2B5EF4-FFF2-40B4-BE49-F238E27FC236}">
                <a16:creationId xmlns:a16="http://schemas.microsoft.com/office/drawing/2014/main" id="{C508EBE3-4DBF-1145-3D21-05D90FA9F870}"/>
              </a:ext>
            </a:extLst>
          </p:cNvPr>
          <p:cNvPicPr>
            <a:picLocks noChangeAspect="1"/>
          </p:cNvPicPr>
          <p:nvPr/>
        </p:nvPicPr>
        <p:blipFill>
          <a:blip r:embed="rId3"/>
          <a:srcRect l="3793"/>
          <a:stretch/>
        </p:blipFill>
        <p:spPr>
          <a:xfrm>
            <a:off x="1000897" y="1010307"/>
            <a:ext cx="7475838" cy="4560045"/>
          </a:xfrm>
          <a:prstGeom prst="rect">
            <a:avLst/>
          </a:prstGeom>
        </p:spPr>
      </p:pic>
    </p:spTree>
    <p:extLst>
      <p:ext uri="{BB962C8B-B14F-4D97-AF65-F5344CB8AC3E}">
        <p14:creationId xmlns:p14="http://schemas.microsoft.com/office/powerpoint/2010/main" val="48814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0AC95E-CF57-1E42-BE21-9D9D512C39CD}"/>
              </a:ext>
            </a:extLst>
          </p:cNvPr>
          <p:cNvSpPr>
            <a:spLocks noGrp="1"/>
          </p:cNvSpPr>
          <p:nvPr>
            <p:ph idx="1"/>
          </p:nvPr>
        </p:nvSpPr>
        <p:spPr>
          <a:xfrm>
            <a:off x="3780894" y="760288"/>
            <a:ext cx="7541232" cy="5342561"/>
          </a:xfrm>
          <a:noFill/>
        </p:spPr>
        <p:txBody>
          <a:bodyPr>
            <a:noAutofit/>
          </a:bodyPr>
          <a:lstStyle/>
          <a:p>
            <a:pPr marL="342900" indent="-342900">
              <a:buFont typeface="Symbol" pitchFamily="2" charset="2"/>
              <a:buChar char=""/>
            </a:pPr>
            <a:r>
              <a:rPr lang="en-US" sz="2800" kern="100" dirty="0">
                <a:latin typeface="Aptos" panose="020B0004020202020204" pitchFamily="34" charset="0"/>
                <a:cs typeface="Times New Roman" panose="02020603050405020304" pitchFamily="18" charset="0"/>
              </a:rPr>
              <a:t>Relationship violence is not isolated:  individuals who have experienced relationship violence are 8.5 times more likely to also experience GBV in general.</a:t>
            </a:r>
            <a:endParaRPr lang="en-US" sz="2800" baseline="30000" dirty="0"/>
          </a:p>
          <a:p>
            <a:pPr marL="342900" lvl="0" indent="-342900">
              <a:buFont typeface="Symbol" pitchFamily="2"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41% of those under the age of 40 have perpetrated GBV.</a:t>
            </a:r>
          </a:p>
          <a:p>
            <a:pPr marL="342900" lvl="0" indent="-342900">
              <a:buFont typeface="Symbol" pitchFamily="2"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51% of respondents witnessed their father beat their mother.</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60% of those who witnessed their fathers beat their mothers do not think rape is GBV and are twice as likely to have beaten their partners or lived through their partners beating them.</a:t>
            </a:r>
          </a:p>
        </p:txBody>
      </p:sp>
      <p:sp>
        <p:nvSpPr>
          <p:cNvPr id="5" name="Rectangle 4">
            <a:extLst>
              <a:ext uri="{FF2B5EF4-FFF2-40B4-BE49-F238E27FC236}">
                <a16:creationId xmlns:a16="http://schemas.microsoft.com/office/drawing/2014/main" id="{D443A3CB-F484-AA43-A4CA-E73D052565DB}"/>
              </a:ext>
            </a:extLst>
          </p:cNvPr>
          <p:cNvSpPr/>
          <p:nvPr/>
        </p:nvSpPr>
        <p:spPr>
          <a:xfrm>
            <a:off x="-46303" y="6272925"/>
            <a:ext cx="11864055" cy="646331"/>
          </a:xfrm>
          <a:prstGeom prst="rect">
            <a:avLst/>
          </a:prstGeom>
          <a:solidFill>
            <a:schemeClr val="accent1"/>
          </a:solidFill>
        </p:spPr>
        <p:txBody>
          <a:bodyPr wrap="square">
            <a:spAutoFit/>
          </a:bodyPr>
          <a:lstStyle/>
          <a:p>
            <a:pPr marL="228600" indent="-228600">
              <a:buAutoNum type="arabicPeriod"/>
            </a:pPr>
            <a:r>
              <a:rPr lang="en-US" sz="1200" dirty="0">
                <a:solidFill>
                  <a:schemeClr val="bg1"/>
                </a:solidFill>
              </a:rPr>
              <a:t>Papua New Guinea Demographic and Health Survey 2016 – 2018, The National Statistical Office, Port Moresby, Papua New Guinea, The DHS Program, ICF, Rockville, Maryland, USA</a:t>
            </a:r>
          </a:p>
          <a:p>
            <a:pPr marL="228600" indent="-228600">
              <a:buAutoNum type="arabicPeriod"/>
            </a:pPr>
            <a:r>
              <a:rPr lang="en-US" sz="1200" dirty="0">
                <a:solidFill>
                  <a:schemeClr val="bg1"/>
                </a:solidFill>
              </a:rPr>
              <a:t>World Bank </a:t>
            </a:r>
          </a:p>
          <a:p>
            <a:pPr marL="228600" indent="-228600">
              <a:buAutoNum type="arabicPeriod"/>
            </a:pPr>
            <a:r>
              <a:rPr lang="en-US" sz="1200" dirty="0">
                <a:solidFill>
                  <a:schemeClr val="bg1"/>
                </a:solidFill>
              </a:rPr>
              <a:t>2025 National GBV Strategy Review Survey</a:t>
            </a:r>
          </a:p>
        </p:txBody>
      </p:sp>
      <p:sp>
        <p:nvSpPr>
          <p:cNvPr id="7" name="TextBox 6">
            <a:extLst>
              <a:ext uri="{FF2B5EF4-FFF2-40B4-BE49-F238E27FC236}">
                <a16:creationId xmlns:a16="http://schemas.microsoft.com/office/drawing/2014/main" id="{9786D791-1480-CA1C-A3DF-7DDE12B3F751}"/>
              </a:ext>
            </a:extLst>
          </p:cNvPr>
          <p:cNvSpPr txBox="1"/>
          <p:nvPr/>
        </p:nvSpPr>
        <p:spPr>
          <a:xfrm>
            <a:off x="310793" y="1320700"/>
            <a:ext cx="2771454" cy="4524315"/>
          </a:xfrm>
          <a:prstGeom prst="rect">
            <a:avLst/>
          </a:prstGeom>
          <a:noFill/>
        </p:spPr>
        <p:txBody>
          <a:bodyPr wrap="square">
            <a:spAutoFit/>
          </a:bodyPr>
          <a:lstStyle/>
          <a:p>
            <a:r>
              <a:rPr lang="en-US" sz="3600" spc="-60" dirty="0">
                <a:solidFill>
                  <a:srgbClr val="FFFFFF"/>
                </a:solidFill>
                <a:latin typeface="+mj-lt"/>
                <a:ea typeface="+mj-ea"/>
                <a:cs typeface="+mj-cs"/>
              </a:rPr>
              <a:t>Generational trauma from violence is a serious problem, and  people under 40 are the highest risk. </a:t>
            </a:r>
          </a:p>
        </p:txBody>
      </p:sp>
      <p:graphicFrame>
        <p:nvGraphicFramePr>
          <p:cNvPr id="2" name="Table 1">
            <a:extLst>
              <a:ext uri="{FF2B5EF4-FFF2-40B4-BE49-F238E27FC236}">
                <a16:creationId xmlns:a16="http://schemas.microsoft.com/office/drawing/2014/main" id="{429EFF98-BDBA-AE15-7D8A-07CE29A94208}"/>
              </a:ext>
            </a:extLst>
          </p:cNvPr>
          <p:cNvGraphicFramePr>
            <a:graphicFrameLocks noGrp="1"/>
          </p:cNvGraphicFramePr>
          <p:nvPr/>
        </p:nvGraphicFramePr>
        <p:xfrm>
          <a:off x="0" y="0"/>
          <a:ext cx="3302000" cy="203200"/>
        </p:xfrm>
        <a:graphic>
          <a:graphicData uri="http://schemas.openxmlformats.org/drawingml/2006/table">
            <a:tbl>
              <a:tblPr>
                <a:tableStyleId>{5C22544A-7EE6-4342-B048-85BDC9FD1C3A}</a:tableStyleId>
              </a:tblPr>
              <a:tblGrid>
                <a:gridCol w="3302000">
                  <a:extLst>
                    <a:ext uri="{9D8B030D-6E8A-4147-A177-3AD203B41FA5}">
                      <a16:colId xmlns:a16="http://schemas.microsoft.com/office/drawing/2014/main" val="3234137404"/>
                    </a:ext>
                  </a:extLst>
                </a:gridCol>
              </a:tblGrid>
              <a:tr h="203200">
                <a:tc>
                  <a:txBody>
                    <a:bodyPr/>
                    <a:lstStyle/>
                    <a:p>
                      <a:pPr algn="l" fontAlgn="b"/>
                      <a:r>
                        <a:rPr lang="en-CA" sz="1200" u="none" strike="noStrike" dirty="0">
                          <a:effectLst/>
                        </a:rPr>
                        <a:t>Dr. Leonard Schein</a:t>
                      </a:r>
                      <a:endParaRPr lang="en-CA"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8659717"/>
                  </a:ext>
                </a:extLst>
              </a:tr>
            </a:tbl>
          </a:graphicData>
        </a:graphic>
      </p:graphicFrame>
    </p:spTree>
    <p:extLst>
      <p:ext uri="{BB962C8B-B14F-4D97-AF65-F5344CB8AC3E}">
        <p14:creationId xmlns:p14="http://schemas.microsoft.com/office/powerpoint/2010/main" val="317061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9AD2-1E06-3925-5DC0-ACF2B153382D}"/>
              </a:ext>
            </a:extLst>
          </p:cNvPr>
          <p:cNvSpPr>
            <a:spLocks noGrp="1"/>
          </p:cNvSpPr>
          <p:nvPr>
            <p:ph type="title"/>
          </p:nvPr>
        </p:nvSpPr>
        <p:spPr/>
        <p:txBody>
          <a:bodyPr>
            <a:noAutofit/>
          </a:bodyPr>
          <a:lstStyle/>
          <a:p>
            <a:r>
              <a:rPr lang="en-US" sz="2800" dirty="0"/>
              <a:t>Those aged 30-39 are the most likely to experience GBV, whereas those aged 40-49, although fewer in number, experienced the highest severity and frequency of violence.</a:t>
            </a:r>
          </a:p>
        </p:txBody>
      </p:sp>
      <p:pic>
        <p:nvPicPr>
          <p:cNvPr id="5" name="Content Placeholder 4">
            <a:extLst>
              <a:ext uri="{FF2B5EF4-FFF2-40B4-BE49-F238E27FC236}">
                <a16:creationId xmlns:a16="http://schemas.microsoft.com/office/drawing/2014/main" id="{5D3FCCF7-F1A3-84E8-3ED1-F62519E9EB84}"/>
              </a:ext>
            </a:extLst>
          </p:cNvPr>
          <p:cNvPicPr>
            <a:picLocks noGrp="1" noChangeAspect="1"/>
          </p:cNvPicPr>
          <p:nvPr>
            <p:ph idx="1"/>
          </p:nvPr>
        </p:nvPicPr>
        <p:blipFill>
          <a:blip r:embed="rId2"/>
          <a:stretch>
            <a:fillRect/>
          </a:stretch>
        </p:blipFill>
        <p:spPr>
          <a:xfrm>
            <a:off x="3868738" y="1934405"/>
            <a:ext cx="7315200" cy="2979665"/>
          </a:xfrm>
        </p:spPr>
      </p:pic>
      <p:sp>
        <p:nvSpPr>
          <p:cNvPr id="3" name="TextBox 2">
            <a:extLst>
              <a:ext uri="{FF2B5EF4-FFF2-40B4-BE49-F238E27FC236}">
                <a16:creationId xmlns:a16="http://schemas.microsoft.com/office/drawing/2014/main" id="{E8F708AB-C4E8-F9A8-2AE8-CE447508B3BD}"/>
              </a:ext>
            </a:extLst>
          </p:cNvPr>
          <p:cNvSpPr txBox="1"/>
          <p:nvPr/>
        </p:nvSpPr>
        <p:spPr>
          <a:xfrm>
            <a:off x="4041733" y="1123835"/>
            <a:ext cx="2642129" cy="646331"/>
          </a:xfrm>
          <a:prstGeom prst="rect">
            <a:avLst/>
          </a:prstGeom>
          <a:noFill/>
        </p:spPr>
        <p:txBody>
          <a:bodyPr wrap="square" rtlCol="0">
            <a:spAutoFit/>
          </a:bodyPr>
          <a:lstStyle/>
          <a:p>
            <a:pPr algn="ctr"/>
            <a:r>
              <a:rPr lang="en-US" dirty="0"/>
              <a:t>GBV by Age in PNG</a:t>
            </a:r>
          </a:p>
          <a:p>
            <a:pPr algn="ctr"/>
            <a:r>
              <a:rPr lang="en-US" dirty="0"/>
              <a:t>Extend - Severity</a:t>
            </a:r>
          </a:p>
        </p:txBody>
      </p:sp>
      <p:sp>
        <p:nvSpPr>
          <p:cNvPr id="7" name="TextBox 6">
            <a:extLst>
              <a:ext uri="{FF2B5EF4-FFF2-40B4-BE49-F238E27FC236}">
                <a16:creationId xmlns:a16="http://schemas.microsoft.com/office/drawing/2014/main" id="{A003F6F9-2B04-2185-B740-8EE59AC6E3CA}"/>
              </a:ext>
            </a:extLst>
          </p:cNvPr>
          <p:cNvSpPr txBox="1"/>
          <p:nvPr/>
        </p:nvSpPr>
        <p:spPr>
          <a:xfrm>
            <a:off x="7670536" y="1123835"/>
            <a:ext cx="2642129" cy="646331"/>
          </a:xfrm>
          <a:prstGeom prst="rect">
            <a:avLst/>
          </a:prstGeom>
          <a:noFill/>
        </p:spPr>
        <p:txBody>
          <a:bodyPr wrap="square" rtlCol="0">
            <a:spAutoFit/>
          </a:bodyPr>
          <a:lstStyle/>
          <a:p>
            <a:pPr algn="ctr"/>
            <a:r>
              <a:rPr lang="en-US" dirty="0"/>
              <a:t>IPV by Age in PNG</a:t>
            </a:r>
          </a:p>
          <a:p>
            <a:pPr algn="ctr"/>
            <a:r>
              <a:rPr lang="en-US" dirty="0"/>
              <a:t>Extend - Severity</a:t>
            </a:r>
          </a:p>
        </p:txBody>
      </p:sp>
    </p:spTree>
    <p:extLst>
      <p:ext uri="{BB962C8B-B14F-4D97-AF65-F5344CB8AC3E}">
        <p14:creationId xmlns:p14="http://schemas.microsoft.com/office/powerpoint/2010/main" val="3546044950"/>
      </p:ext>
    </p:extLst>
  </p:cSld>
  <p:clrMapOvr>
    <a:masterClrMapping/>
  </p:clrMapOvr>
</p:sld>
</file>

<file path=ppt/theme/theme1.xml><?xml version="1.0" encoding="utf-8"?>
<a:theme xmlns:a="http://schemas.openxmlformats.org/drawingml/2006/main" name="Frame">
  <a:themeElements>
    <a:clrScheme name="Custom 24">
      <a:dk1>
        <a:srgbClr val="000000"/>
      </a:dk1>
      <a:lt1>
        <a:srgbClr val="FFFFFF"/>
      </a:lt1>
      <a:dk2>
        <a:srgbClr val="4E3B30"/>
      </a:dk2>
      <a:lt2>
        <a:srgbClr val="FBEEC9"/>
      </a:lt2>
      <a:accent1>
        <a:srgbClr val="00831D"/>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36224</TotalTime>
  <Words>2456</Words>
  <Application>Microsoft Macintosh PowerPoint</Application>
  <PresentationFormat>Widescreen</PresentationFormat>
  <Paragraphs>430</Paragraphs>
  <Slides>27</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Corbel</vt:lpstr>
      <vt:lpstr>Google Sans</vt:lpstr>
      <vt:lpstr>National2</vt:lpstr>
      <vt:lpstr>Source Sans Pro ExtraLight</vt:lpstr>
      <vt:lpstr>Symbol</vt:lpstr>
      <vt:lpstr>Wingdings 2</vt:lpstr>
      <vt:lpstr>Frame</vt:lpstr>
      <vt:lpstr>Papua New Guinea National GBV Strategy Review 2025</vt:lpstr>
      <vt:lpstr>PowerPoint Presentation</vt:lpstr>
      <vt:lpstr>THE RESEARCH  </vt:lpstr>
      <vt:lpstr>EMERGING TRENDS Between 1986 to 2025 the number of women experiencing GBV has increased by more than 210% (or 2,313,075 more women).  </vt:lpstr>
      <vt:lpstr>PowerPoint Presentation</vt:lpstr>
      <vt:lpstr>In 10 years, men’s attitudes towards GBV have worsened:  83% of men now believe they have a right to beat their wives.</vt:lpstr>
      <vt:lpstr>PowerPoint Presentation</vt:lpstr>
      <vt:lpstr>PowerPoint Presentation</vt:lpstr>
      <vt:lpstr>Those aged 30-39 are the most likely to experience GBV, whereas those aged 40-49, although fewer in number, experienced the highest severity and frequency of violence.</vt:lpstr>
      <vt:lpstr>The higher the education the more likely of being  wealthier (by 98.6%)  but also the dramatically higher chance of experiencing GBV (by 58%).</vt:lpstr>
      <vt:lpstr>From the strategic targets: in the last decade there has been literally no change in the % of women survivors who are economically independent and conviction rates are tragically low.</vt:lpstr>
      <vt:lpstr>Of the nearly 4000 GBV survivors in the survey, 58% said they told someone, but only 12% said they reported the crime to the police and only 8% of those resulted in a  conviction.</vt:lpstr>
      <vt:lpstr>Out of all categories and ages, those who are married 25 to 29 are at the highest risk of experiencing GBV and those who are single 25 to 29 are at the lowest risk.</vt:lpstr>
      <vt:lpstr>Those is the lowest income group, and the highest income group experience the most and nearly on par violence.</vt:lpstr>
      <vt:lpstr>The response pathway is ineffective and perpetrates further trauma.</vt:lpstr>
      <vt:lpstr>`</vt:lpstr>
      <vt:lpstr>PowerPoint Presentation</vt:lpstr>
      <vt:lpstr>Momase has the worst rates of violence where 90% of women say they have survived GBV, followed by the Highlands (80%), Southern (70%) and the NGIs (62%). </vt:lpstr>
      <vt:lpstr>Gender-based Violence costs Papua New Guinea a lot.</vt:lpstr>
      <vt:lpstr>At the same time, 90% of women and 86% of men believe ending gender-based violence is extremely important to PNG. </vt:lpstr>
      <vt:lpstr>And the Government is responding the demands of the people.</vt:lpstr>
      <vt:lpstr>And at the provincial level action has happened.</vt:lpstr>
      <vt:lpstr>Critical laws are being amended and strategies developed</vt:lpstr>
      <vt:lpstr>And CSOs and and frontline workers have stepped up to the plate.  A few examples…</vt:lpstr>
      <vt:lpstr>What more do we need?</vt:lpstr>
      <vt:lpstr>Who is responsible to drive the change?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Monitoring and Evaluation Framework</dc:title>
  <dc:creator>Vilupti Christina Corlis</dc:creator>
  <cp:lastModifiedBy>Vilupti Corlis</cp:lastModifiedBy>
  <cp:revision>94</cp:revision>
  <dcterms:created xsi:type="dcterms:W3CDTF">2021-02-01T02:19:31Z</dcterms:created>
  <dcterms:modified xsi:type="dcterms:W3CDTF">2025-04-13T16:24:35Z</dcterms:modified>
</cp:coreProperties>
</file>